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0" r:id="rId3"/>
    <p:sldMasterId id="2147483696" r:id="rId4"/>
    <p:sldMasterId id="2147483708" r:id="rId5"/>
    <p:sldMasterId id="2147483714" r:id="rId6"/>
  </p:sldMasterIdLst>
  <p:notesMasterIdLst>
    <p:notesMasterId r:id="rId19"/>
  </p:notesMasterIdLst>
  <p:handoutMasterIdLst>
    <p:handoutMasterId r:id="rId20"/>
  </p:handoutMasterIdLst>
  <p:sldIdLst>
    <p:sldId id="847" r:id="rId7"/>
    <p:sldId id="877" r:id="rId8"/>
    <p:sldId id="878" r:id="rId9"/>
    <p:sldId id="848" r:id="rId10"/>
    <p:sldId id="889" r:id="rId11"/>
    <p:sldId id="894" r:id="rId12"/>
    <p:sldId id="890" r:id="rId13"/>
    <p:sldId id="896" r:id="rId14"/>
    <p:sldId id="895" r:id="rId15"/>
    <p:sldId id="879" r:id="rId16"/>
    <p:sldId id="892" r:id="rId17"/>
    <p:sldId id="871" r:id="rId1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88">
          <p15:clr>
            <a:srgbClr val="A4A3A4"/>
          </p15:clr>
        </p15:guide>
        <p15:guide id="2" orient="horz" pos="4249">
          <p15:clr>
            <a:srgbClr val="A4A3A4"/>
          </p15:clr>
        </p15:guide>
        <p15:guide id="3" orient="horz" pos="2736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pos="288">
          <p15:clr>
            <a:srgbClr val="A4A3A4"/>
          </p15:clr>
        </p15:guide>
        <p15:guide id="6" pos="4608">
          <p15:clr>
            <a:srgbClr val="A4A3A4"/>
          </p15:clr>
        </p15:guide>
        <p15:guide id="7" pos="1223">
          <p15:clr>
            <a:srgbClr val="A4A3A4"/>
          </p15:clr>
        </p15:guide>
        <p15:guide id="8" pos="37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pm_loaner" initials="" lastIdx="1" clrIdx="0"/>
  <p:cmAuthor id="1" name="Rick Pesano" initials="" lastIdx="1" clrIdx="1"/>
  <p:cmAuthor id="2" name="Wrin, Terri" initials="T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2132"/>
    <a:srgbClr val="B2B2B2"/>
    <a:srgbClr val="FCDEBC"/>
    <a:srgbClr val="F48F1B"/>
    <a:srgbClr val="42B4E6"/>
    <a:srgbClr val="FAB882"/>
    <a:srgbClr val="969696"/>
    <a:srgbClr val="7ABC98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8" autoAdjust="0"/>
    <p:restoredTop sz="86025" autoAdjust="0"/>
  </p:normalViewPr>
  <p:slideViewPr>
    <p:cSldViewPr snapToObjects="1">
      <p:cViewPr varScale="1">
        <p:scale>
          <a:sx n="94" d="100"/>
          <a:sy n="94" d="100"/>
        </p:scale>
        <p:origin x="-552" y="-102"/>
      </p:cViewPr>
      <p:guideLst>
        <p:guide orient="horz" pos="2088"/>
        <p:guide orient="horz" pos="4272"/>
        <p:guide orient="horz" pos="2736"/>
        <p:guide orient="horz" pos="960"/>
        <p:guide pos="5712"/>
        <p:guide pos="96"/>
      </p:guideLst>
    </p:cSldViewPr>
  </p:slideViewPr>
  <p:outlineViewPr>
    <p:cViewPr>
      <p:scale>
        <a:sx n="33" d="100"/>
        <a:sy n="33" d="100"/>
      </p:scale>
      <p:origin x="0" y="45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321"/>
            <a:ext cx="3038475" cy="4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30321"/>
            <a:ext cx="3038475" cy="4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6B473E-CC15-48DC-A73B-46D09E0E87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194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5" rIns="93611" bIns="46805" numCol="1" anchor="t" anchorCtr="0" compatLnSpc="1">
            <a:prstTxWarp prst="textNoShape">
              <a:avLst/>
            </a:prstTxWarp>
          </a:bodyPr>
          <a:lstStyle>
            <a:lvl1pPr algn="l" defTabSz="9366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5" rIns="93611" bIns="4680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5160"/>
            <a:ext cx="5608638" cy="418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5" rIns="93611" bIns="46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321"/>
            <a:ext cx="3038475" cy="4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5" rIns="93611" bIns="46805" numCol="1" anchor="b" anchorCtr="0" compatLnSpc="1">
            <a:prstTxWarp prst="textNoShape">
              <a:avLst/>
            </a:prstTxWarp>
          </a:bodyPr>
          <a:lstStyle>
            <a:lvl1pPr algn="l" defTabSz="9366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30321"/>
            <a:ext cx="3038475" cy="4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5" rIns="93611" bIns="4680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</a:defRPr>
            </a:lvl1pPr>
          </a:lstStyle>
          <a:p>
            <a:fld id="{BD1192F2-4349-43FB-9B6E-44F0D05F1E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718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28C15-4654-4400-82B4-EF475DF05742}" type="slidenum">
              <a:rPr lang="en-US"/>
              <a:pPr/>
              <a:t>1</a:t>
            </a:fld>
            <a:endParaRPr 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6"/>
            <a:ext cx="5140960" cy="4183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82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73515" y="8832850"/>
            <a:ext cx="30368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8" tIns="46564" rIns="93128" bIns="46564" anchor="b"/>
          <a:lstStyle>
            <a:lvl1pPr defTabSz="930275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30275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30275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30275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30275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0" hangingPunct="0"/>
            <a:fld id="{A56194B8-2580-453E-B265-3089585A6853}" type="slidenum">
              <a:rPr lang="en-US" altLang="en-US" sz="1300" smtClean="0">
                <a:solidFill>
                  <a:prstClr val="black"/>
                </a:solidFill>
                <a:ea typeface="MS PGothic" pitchFamily="34" charset="-128"/>
              </a:rPr>
              <a:pPr algn="r" eaLnBrk="0" hangingPunct="0"/>
              <a:t>2</a:t>
            </a:fld>
            <a:endParaRPr lang="en-US" altLang="en-US" sz="130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6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8" tIns="46564" rIns="93128" bIns="46564"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6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70" tIns="47086" rIns="94170" bIns="47086"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71554" y="8829752"/>
            <a:ext cx="3037254" cy="46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91" tIns="46596" rIns="93191" bIns="46596" anchor="b"/>
          <a:lstStyle>
            <a:lvl1pPr defTabSz="923925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AAEB34ED-8BCE-49F8-AAB7-C84C8E8BCEBF}" type="slidenum">
              <a:rPr lang="en-US" sz="1300" b="0">
                <a:solidFill>
                  <a:prstClr val="black"/>
                </a:solidFill>
                <a:cs typeface="Arial Unicode MS" pitchFamily="34" charset="-128"/>
              </a:rPr>
              <a:pPr algn="r" eaLnBrk="1" hangingPunct="1"/>
              <a:t>7</a:t>
            </a:fld>
            <a:endParaRPr lang="en-US" sz="1300" b="0">
              <a:solidFill>
                <a:prstClr val="black"/>
              </a:solidFill>
              <a:cs typeface="Arial Unicode MS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4538" indent="-285750" defTabSz="9271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4588" indent="-227013" defTabSz="9271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4963" indent="-227013" defTabSz="9271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63750" indent="-227013" defTabSz="9271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20950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8150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35350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92550" indent="-22701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23EABCE0-18F4-43B0-9A84-5DE6337D4647}" type="slidenum">
              <a:rPr lang="en-US" altLang="en-US" sz="1300">
                <a:solidFill>
                  <a:prstClr val="black"/>
                </a:solidFill>
                <a:cs typeface="Arial" pitchFamily="34" charset="0"/>
              </a:rPr>
              <a:pPr/>
              <a:t>10</a:t>
            </a:fld>
            <a:endParaRPr lang="en-US" altLang="en-US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1846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67E40A-CA79-49B5-96B0-74B03E414644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971552" y="8829749"/>
            <a:ext cx="3037255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11" tIns="46605" rIns="93211" bIns="46605" anchor="b"/>
          <a:lstStyle/>
          <a:p>
            <a:pPr algn="r" defTabSz="933287"/>
            <a:fld id="{2BA45520-30EC-49D0-9FD5-2CA2734B7CE4}" type="slidenum">
              <a:rPr lang="en-US" sz="1200"/>
              <a:pPr algn="r" defTabSz="933287"/>
              <a:t>11</a:t>
            </a:fld>
            <a:endParaRPr lang="en-US" sz="1200" dirty="0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295" y="4416468"/>
            <a:ext cx="5141810" cy="4206234"/>
          </a:xfrm>
          <a:noFill/>
        </p:spPr>
        <p:txBody>
          <a:bodyPr lIns="93231" tIns="46614" rIns="93231" bIns="46614"/>
          <a:lstStyle/>
          <a:p>
            <a:pPr marL="230520" indent="-230520"/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xmlns="" val="131241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3746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3708400"/>
            <a:ext cx="9144000" cy="3175000"/>
          </a:xfrm>
          <a:prstGeom prst="rect">
            <a:avLst/>
          </a:prstGeom>
          <a:solidFill>
            <a:srgbClr val="42B4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200" b="1"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 flipV="1">
            <a:off x="0" y="3429000"/>
            <a:ext cx="9144000" cy="346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2E476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 descr="C:\Documents and Settings\Chuck Walworth.VIROLOGIC\Desktop\Folders\Management\Logos and leadership mtg slides_4_12\Monogram Biosciences_teal-gra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38862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90488"/>
            <a:ext cx="2114550" cy="603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0488"/>
            <a:ext cx="6191250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0488"/>
            <a:ext cx="8458200" cy="1096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152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152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0488"/>
            <a:ext cx="8458200" cy="1096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0488"/>
            <a:ext cx="8458200" cy="1096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52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00200"/>
            <a:ext cx="4152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3746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3708400"/>
            <a:ext cx="9144000" cy="3175000"/>
          </a:xfrm>
          <a:prstGeom prst="rect">
            <a:avLst/>
          </a:prstGeom>
          <a:solidFill>
            <a:srgbClr val="42B4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200" b="1"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 flipV="1">
            <a:off x="0" y="3429000"/>
            <a:ext cx="9144000" cy="346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2E476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 descr="C:\Documents and Settings\Chuck Walworth.VIROLOGIC\Desktop\Folders\Management\Logos and leadership mtg slides_4_12\Monogram Biosciences_teal-gra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38862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90488"/>
            <a:ext cx="2114550" cy="603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0488"/>
            <a:ext cx="6191250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0488"/>
            <a:ext cx="8458200" cy="1096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152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152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0488"/>
            <a:ext cx="8458200" cy="1096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0488"/>
            <a:ext cx="8458200" cy="1096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52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00200"/>
            <a:ext cx="4152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763000" y="66294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25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51989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9810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200"/>
            <a:ext cx="83820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63351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43036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06460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8" descr="solid(black)32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2115" y="6188075"/>
            <a:ext cx="137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5855607"/>
            <a:ext cx="1630920" cy="7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78376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316684" y="6429828"/>
            <a:ext cx="653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6A83B1-FBDF-4156-A4C5-AC7D730D9F20}" type="slidenum">
              <a:rPr lang="en-US" sz="12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anchor="b" anchorCtr="0"/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4415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2782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27009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1062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53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5838"/>
            <a:ext cx="4038600" cy="511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85838"/>
            <a:ext cx="4038600" cy="2478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632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5613" y="6630988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>
              <a:defRPr/>
            </a:pPr>
            <a:fld id="{ACAC6CF2-5346-4928-8092-DABE6137C81E}" type="slidenum">
              <a:rPr lang="en-US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algn="l"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405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5613" y="6630988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>
              <a:defRPr/>
            </a:pPr>
            <a:fld id="{314CF2BB-D33E-41AC-A110-4B0286D93BD4}" type="slidenum">
              <a:rPr lang="en-US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algn="l"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026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32936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43518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069695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53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5838"/>
            <a:ext cx="4038600" cy="511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85838"/>
            <a:ext cx="4038600" cy="2478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632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5613" y="6630988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>
              <a:defRPr/>
            </a:pPr>
            <a:fld id="{ACAC6CF2-5346-4928-8092-DABE6137C81E}" type="slidenum">
              <a:rPr lang="en-US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algn="l"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611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5613" y="6630988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>
              <a:defRPr/>
            </a:pPr>
            <a:fld id="{314CF2BB-D33E-41AC-A110-4B0286D93BD4}" type="slidenum">
              <a:rPr lang="en-US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algn="l"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1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219200"/>
          </a:xfrm>
          <a:prstGeom prst="rect">
            <a:avLst/>
          </a:prstGeom>
          <a:solidFill>
            <a:srgbClr val="42B4E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0800000">
            <a:off x="0" y="1168400"/>
            <a:ext cx="9144000" cy="152400"/>
          </a:xfrm>
          <a:prstGeom prst="rect">
            <a:avLst/>
          </a:prstGeom>
          <a:gradFill rotWithShape="1">
            <a:gsLst>
              <a:gs pos="0">
                <a:srgbClr val="60BFE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0488"/>
            <a:ext cx="84582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48600" y="6321640"/>
            <a:ext cx="1174750" cy="52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25000"/>
        </a:spcAft>
        <a:buClr>
          <a:schemeClr val="bg1"/>
        </a:buClr>
        <a:buFont typeface="Symbol" pitchFamily="18" charset="2"/>
        <a:buChar char="·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25000"/>
        </a:spcAft>
        <a:buClr>
          <a:schemeClr val="bg1"/>
        </a:buClr>
        <a:buChar char="–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25000"/>
        </a:spcAft>
        <a:buClr>
          <a:schemeClr val="bg1"/>
        </a:buClr>
        <a:buFont typeface="Tempus Sans ITC" pitchFamily="82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2500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25000"/>
        </a:spcAft>
        <a:buClr>
          <a:schemeClr val="bg1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lr>
          <a:schemeClr val="bg1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lr>
          <a:schemeClr val="bg1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lr>
          <a:schemeClr val="bg1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lr>
          <a:schemeClr val="bg1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219200"/>
          </a:xfrm>
          <a:prstGeom prst="rect">
            <a:avLst/>
          </a:prstGeom>
          <a:solidFill>
            <a:srgbClr val="42B4E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0800000">
            <a:off x="0" y="1168400"/>
            <a:ext cx="9144000" cy="152400"/>
          </a:xfrm>
          <a:prstGeom prst="rect">
            <a:avLst/>
          </a:prstGeom>
          <a:gradFill rotWithShape="1">
            <a:gsLst>
              <a:gs pos="0">
                <a:srgbClr val="60BFE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0488"/>
            <a:ext cx="84582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" name="Picture 2" descr="C:\Documents and Settings\Chuck Walworth.VIROLOGIC\Desktop\Folders\Management\Logos and leadership mtg slides_4_12\Monogram Biosciences_teal-gray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4800" y="6322640"/>
            <a:ext cx="1127569" cy="48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25000"/>
        </a:spcAft>
        <a:buClr>
          <a:schemeClr val="bg1"/>
        </a:buClr>
        <a:buFont typeface="Symbol" pitchFamily="18" charset="2"/>
        <a:buChar char="·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25000"/>
        </a:spcAft>
        <a:buClr>
          <a:schemeClr val="bg1"/>
        </a:buClr>
        <a:buChar char="–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25000"/>
        </a:spcAft>
        <a:buClr>
          <a:schemeClr val="bg1"/>
        </a:buClr>
        <a:buFont typeface="Tempus Sans ITC" pitchFamily="82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2500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25000"/>
        </a:spcAft>
        <a:buClr>
          <a:schemeClr val="bg1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lr>
          <a:schemeClr val="bg1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lr>
          <a:schemeClr val="bg1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lr>
          <a:schemeClr val="bg1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lr>
          <a:schemeClr val="bg1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pic>
        <p:nvPicPr>
          <p:cNvPr id="1028" name="Picture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-1588"/>
            <a:ext cx="9144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0525" y="447675"/>
            <a:ext cx="17256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1344613"/>
            <a:ext cx="9144000" cy="746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F4550823-78A7-4B89-8F19-88D68DADFFD2}" type="slidenum">
              <a:rPr lang="en-US" sz="1200" b="1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22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>
    <p:wipe dir="r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Arial Unicode MS" pitchFamily="34" charset="-128"/>
          <a:cs typeface="Arial Unicode MS" pitchFamily="3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Arial Unicode MS" pitchFamily="34" charset="-128"/>
          <a:cs typeface="Arial Unicode MS" pitchFamily="3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Arial Unicode MS" pitchFamily="34" charset="-128"/>
          <a:cs typeface="Arial Unicode MS" pitchFamily="3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Arial Unicode MS" pitchFamily="34" charset="-128"/>
          <a:cs typeface="Arial Unicode MS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ＭＳ Ｐゴシック" pitchFamily="80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ＭＳ Ｐゴシック" pitchFamily="80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ＭＳ Ｐゴシック" pitchFamily="80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Char char="•"/>
        <a:defRPr sz="32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7998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76200"/>
          </a:xfrm>
          <a:prstGeom prst="rect">
            <a:avLst/>
          </a:prstGeom>
          <a:solidFill>
            <a:srgbClr val="FF780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30" name="Picture 6" descr="V2_Small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6400800"/>
            <a:ext cx="1828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07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5000"/>
        </a:spcAft>
        <a:buClr>
          <a:srgbClr val="FF780A"/>
        </a:buClr>
        <a:buFont typeface="Symbol" pitchFamily="18" charset="2"/>
        <a:buChar char="·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25000"/>
        </a:spcAft>
        <a:buClr>
          <a:srgbClr val="FF780A"/>
        </a:buClr>
        <a:buChar char="–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25000"/>
        </a:spcAft>
        <a:buClr>
          <a:srgbClr val="FF780A"/>
        </a:buClr>
        <a:buFont typeface="Tempus Sans ITC" pitchFamily="82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25000"/>
        </a:spcAft>
        <a:buClr>
          <a:srgbClr val="FF780A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25000"/>
        </a:spcAft>
        <a:buClr>
          <a:srgbClr val="FF780A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lr>
          <a:srgbClr val="FF780A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lr>
          <a:srgbClr val="FF780A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lr>
          <a:srgbClr val="FF780A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lr>
          <a:srgbClr val="FF780A"/>
        </a:buClr>
        <a:buFont typeface="Tempus Sans ITC" pitchFamily="82" charset="0"/>
        <a:buChar char="–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</a:t>
            </a:r>
            <a:br>
              <a:rPr lang="en-US" altLang="en-US" smtClean="0"/>
            </a:br>
            <a:r>
              <a:rPr lang="en-US" altLang="en-US" smtClean="0"/>
              <a:t>Master title style</a:t>
            </a:r>
          </a:p>
        </p:txBody>
      </p:sp>
      <p:pic>
        <p:nvPicPr>
          <p:cNvPr id="102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447675"/>
            <a:ext cx="17256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1344613"/>
            <a:ext cx="9144000" cy="746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53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ransition>
    <p:wipe dir="r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Arial Unicode MS" pitchFamily="34" charset="-128"/>
          <a:cs typeface="Arial Unicode MS" pitchFamily="3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Arial Unicode MS" pitchFamily="34" charset="-128"/>
          <a:cs typeface="Arial Unicode MS" pitchFamily="3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Arial Unicode MS" pitchFamily="34" charset="-128"/>
          <a:cs typeface="Arial Unicode MS" pitchFamily="3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Arial Unicode MS" pitchFamily="34" charset="-128"/>
          <a:cs typeface="Arial Unicode MS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ＭＳ Ｐゴシック" pitchFamily="80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ＭＳ Ｐゴシック" pitchFamily="80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ＭＳ Ｐゴシック" pitchFamily="80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Char char="•"/>
        <a:defRPr sz="32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</a:t>
            </a:r>
            <a:br>
              <a:rPr lang="en-US" altLang="en-US" smtClean="0"/>
            </a:br>
            <a:r>
              <a:rPr lang="en-US" altLang="en-US" smtClean="0"/>
              <a:t>Master title style</a:t>
            </a:r>
          </a:p>
        </p:txBody>
      </p:sp>
      <p:pic>
        <p:nvPicPr>
          <p:cNvPr id="102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447675"/>
            <a:ext cx="17256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1344613"/>
            <a:ext cx="9144000" cy="746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0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ransition>
    <p:wipe dir="r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Arial Unicode MS" pitchFamily="34" charset="-128"/>
          <a:cs typeface="Arial Unicode MS" pitchFamily="3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Arial Unicode MS" pitchFamily="34" charset="-128"/>
          <a:cs typeface="Arial Unicode MS" pitchFamily="3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Arial Unicode MS" pitchFamily="34" charset="-128"/>
          <a:cs typeface="Arial Unicode MS" pitchFamily="3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Arial Unicode MS" pitchFamily="34" charset="-128"/>
          <a:cs typeface="Arial Unicode MS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ＭＳ Ｐゴシック" pitchFamily="80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ＭＳ Ｐゴシック" pitchFamily="80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ＭＳ Ｐゴシック" pitchFamily="80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Char char="•"/>
        <a:defRPr sz="32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1752600"/>
          </a:xfrm>
        </p:spPr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New Monogram Biosciences Testing Capabilities:</a:t>
            </a:r>
            <a:b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Influenza, RSV, Ebola and Other Respiratory and Enveloped Viruses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327025" y="114300"/>
            <a:ext cx="86534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Respiratory Virus Entry and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nAB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Assay:</a:t>
            </a:r>
            <a:br>
              <a:rPr lang="en-US" sz="32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Influenza Example</a:t>
            </a: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604838" y="1727200"/>
            <a:ext cx="3113087" cy="623888"/>
            <a:chOff x="381" y="1111"/>
            <a:chExt cx="1961" cy="393"/>
          </a:xfrm>
        </p:grpSpPr>
        <p:sp>
          <p:nvSpPr>
            <p:cNvPr id="12390" name="Freeform 5"/>
            <p:cNvSpPr>
              <a:spLocks/>
            </p:cNvSpPr>
            <p:nvPr/>
          </p:nvSpPr>
          <p:spPr bwMode="auto">
            <a:xfrm>
              <a:off x="381" y="1273"/>
              <a:ext cx="1961" cy="231"/>
            </a:xfrm>
            <a:custGeom>
              <a:avLst/>
              <a:gdLst>
                <a:gd name="T0" fmla="*/ 0 w 4835"/>
                <a:gd name="T1" fmla="*/ 0 h 373"/>
                <a:gd name="T2" fmla="*/ 0 w 4835"/>
                <a:gd name="T3" fmla="*/ 1 h 373"/>
                <a:gd name="T4" fmla="*/ 0 w 4835"/>
                <a:gd name="T5" fmla="*/ 1 h 373"/>
                <a:gd name="T6" fmla="*/ 0 w 4835"/>
                <a:gd name="T7" fmla="*/ 1 h 373"/>
                <a:gd name="T8" fmla="*/ 0 w 4835"/>
                <a:gd name="T9" fmla="*/ 1 h 373"/>
                <a:gd name="T10" fmla="*/ 0 w 4835"/>
                <a:gd name="T11" fmla="*/ 1 h 373"/>
                <a:gd name="T12" fmla="*/ 0 w 4835"/>
                <a:gd name="T13" fmla="*/ 1 h 373"/>
                <a:gd name="T14" fmla="*/ 0 w 4835"/>
                <a:gd name="T15" fmla="*/ 1 h 373"/>
                <a:gd name="T16" fmla="*/ 0 w 4835"/>
                <a:gd name="T17" fmla="*/ 1 h 373"/>
                <a:gd name="T18" fmla="*/ 0 w 4835"/>
                <a:gd name="T19" fmla="*/ 1 h 373"/>
                <a:gd name="T20" fmla="*/ 0 w 4835"/>
                <a:gd name="T21" fmla="*/ 1 h 373"/>
                <a:gd name="T22" fmla="*/ 0 w 4835"/>
                <a:gd name="T23" fmla="*/ 1 h 373"/>
                <a:gd name="T24" fmla="*/ 0 w 4835"/>
                <a:gd name="T25" fmla="*/ 1 h 373"/>
                <a:gd name="T26" fmla="*/ 0 w 4835"/>
                <a:gd name="T27" fmla="*/ 1 h 373"/>
                <a:gd name="T28" fmla="*/ 0 w 4835"/>
                <a:gd name="T29" fmla="*/ 1 h 373"/>
                <a:gd name="T30" fmla="*/ 0 w 4835"/>
                <a:gd name="T31" fmla="*/ 1 h 373"/>
                <a:gd name="T32" fmla="*/ 0 w 4835"/>
                <a:gd name="T33" fmla="*/ 1 h 373"/>
                <a:gd name="T34" fmla="*/ 0 w 4835"/>
                <a:gd name="T35" fmla="*/ 1 h 373"/>
                <a:gd name="T36" fmla="*/ 0 w 4835"/>
                <a:gd name="T37" fmla="*/ 1 h 373"/>
                <a:gd name="T38" fmla="*/ 0 w 4835"/>
                <a:gd name="T39" fmla="*/ 1 h 373"/>
                <a:gd name="T40" fmla="*/ 0 w 4835"/>
                <a:gd name="T41" fmla="*/ 1 h 373"/>
                <a:gd name="T42" fmla="*/ 0 w 4835"/>
                <a:gd name="T43" fmla="*/ 1 h 373"/>
                <a:gd name="T44" fmla="*/ 0 w 4835"/>
                <a:gd name="T45" fmla="*/ 1 h 373"/>
                <a:gd name="T46" fmla="*/ 0 w 4835"/>
                <a:gd name="T47" fmla="*/ 1 h 373"/>
                <a:gd name="T48" fmla="*/ 0 w 4835"/>
                <a:gd name="T49" fmla="*/ 1 h 373"/>
                <a:gd name="T50" fmla="*/ 0 w 4835"/>
                <a:gd name="T51" fmla="*/ 1 h 373"/>
                <a:gd name="T52" fmla="*/ 0 w 4835"/>
                <a:gd name="T53" fmla="*/ 1 h 373"/>
                <a:gd name="T54" fmla="*/ 0 w 4835"/>
                <a:gd name="T55" fmla="*/ 1 h 373"/>
                <a:gd name="T56" fmla="*/ 0 w 4835"/>
                <a:gd name="T57" fmla="*/ 1 h 373"/>
                <a:gd name="T58" fmla="*/ 0 w 4835"/>
                <a:gd name="T59" fmla="*/ 1 h 373"/>
                <a:gd name="T60" fmla="*/ 0 w 4835"/>
                <a:gd name="T61" fmla="*/ 1 h 373"/>
                <a:gd name="T62" fmla="*/ 0 w 4835"/>
                <a:gd name="T63" fmla="*/ 1 h 373"/>
                <a:gd name="T64" fmla="*/ 0 w 4835"/>
                <a:gd name="T65" fmla="*/ 1 h 373"/>
                <a:gd name="T66" fmla="*/ 0 w 4835"/>
                <a:gd name="T67" fmla="*/ 0 h 3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35"/>
                <a:gd name="T103" fmla="*/ 0 h 373"/>
                <a:gd name="T104" fmla="*/ 4835 w 4835"/>
                <a:gd name="T105" fmla="*/ 373 h 3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35" h="373">
                  <a:moveTo>
                    <a:pt x="62" y="0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4" y="3"/>
                  </a:lnTo>
                  <a:lnTo>
                    <a:pt x="39" y="5"/>
                  </a:lnTo>
                  <a:lnTo>
                    <a:pt x="32" y="8"/>
                  </a:lnTo>
                  <a:lnTo>
                    <a:pt x="27" y="11"/>
                  </a:lnTo>
                  <a:lnTo>
                    <a:pt x="24" y="14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1" y="28"/>
                  </a:lnTo>
                  <a:lnTo>
                    <a:pt x="8" y="32"/>
                  </a:lnTo>
                  <a:lnTo>
                    <a:pt x="5" y="39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1" y="56"/>
                  </a:lnTo>
                  <a:lnTo>
                    <a:pt x="0" y="62"/>
                  </a:lnTo>
                  <a:lnTo>
                    <a:pt x="0" y="311"/>
                  </a:lnTo>
                  <a:lnTo>
                    <a:pt x="1" y="317"/>
                  </a:lnTo>
                  <a:lnTo>
                    <a:pt x="1" y="323"/>
                  </a:lnTo>
                  <a:lnTo>
                    <a:pt x="4" y="329"/>
                  </a:lnTo>
                  <a:lnTo>
                    <a:pt x="5" y="334"/>
                  </a:lnTo>
                  <a:lnTo>
                    <a:pt x="8" y="340"/>
                  </a:lnTo>
                  <a:lnTo>
                    <a:pt x="11" y="345"/>
                  </a:lnTo>
                  <a:lnTo>
                    <a:pt x="15" y="350"/>
                  </a:lnTo>
                  <a:lnTo>
                    <a:pt x="19" y="354"/>
                  </a:lnTo>
                  <a:lnTo>
                    <a:pt x="24" y="359"/>
                  </a:lnTo>
                  <a:lnTo>
                    <a:pt x="27" y="362"/>
                  </a:lnTo>
                  <a:lnTo>
                    <a:pt x="32" y="365"/>
                  </a:lnTo>
                  <a:lnTo>
                    <a:pt x="39" y="368"/>
                  </a:lnTo>
                  <a:lnTo>
                    <a:pt x="44" y="370"/>
                  </a:lnTo>
                  <a:lnTo>
                    <a:pt x="50" y="372"/>
                  </a:lnTo>
                  <a:lnTo>
                    <a:pt x="56" y="373"/>
                  </a:lnTo>
                  <a:lnTo>
                    <a:pt x="62" y="373"/>
                  </a:lnTo>
                  <a:lnTo>
                    <a:pt x="4773" y="373"/>
                  </a:lnTo>
                  <a:lnTo>
                    <a:pt x="4779" y="373"/>
                  </a:lnTo>
                  <a:lnTo>
                    <a:pt x="4785" y="372"/>
                  </a:lnTo>
                  <a:lnTo>
                    <a:pt x="4792" y="370"/>
                  </a:lnTo>
                  <a:lnTo>
                    <a:pt x="4798" y="368"/>
                  </a:lnTo>
                  <a:lnTo>
                    <a:pt x="4803" y="365"/>
                  </a:lnTo>
                  <a:lnTo>
                    <a:pt x="4808" y="362"/>
                  </a:lnTo>
                  <a:lnTo>
                    <a:pt x="4813" y="359"/>
                  </a:lnTo>
                  <a:lnTo>
                    <a:pt x="4816" y="354"/>
                  </a:lnTo>
                  <a:lnTo>
                    <a:pt x="4821" y="350"/>
                  </a:lnTo>
                  <a:lnTo>
                    <a:pt x="4825" y="345"/>
                  </a:lnTo>
                  <a:lnTo>
                    <a:pt x="4828" y="340"/>
                  </a:lnTo>
                  <a:lnTo>
                    <a:pt x="4830" y="334"/>
                  </a:lnTo>
                  <a:lnTo>
                    <a:pt x="4833" y="329"/>
                  </a:lnTo>
                  <a:lnTo>
                    <a:pt x="4834" y="323"/>
                  </a:lnTo>
                  <a:lnTo>
                    <a:pt x="4835" y="317"/>
                  </a:lnTo>
                  <a:lnTo>
                    <a:pt x="4835" y="311"/>
                  </a:lnTo>
                  <a:lnTo>
                    <a:pt x="4835" y="62"/>
                  </a:lnTo>
                  <a:lnTo>
                    <a:pt x="4835" y="56"/>
                  </a:lnTo>
                  <a:lnTo>
                    <a:pt x="4834" y="50"/>
                  </a:lnTo>
                  <a:lnTo>
                    <a:pt x="4833" y="44"/>
                  </a:lnTo>
                  <a:lnTo>
                    <a:pt x="4830" y="39"/>
                  </a:lnTo>
                  <a:lnTo>
                    <a:pt x="4828" y="32"/>
                  </a:lnTo>
                  <a:lnTo>
                    <a:pt x="4825" y="28"/>
                  </a:lnTo>
                  <a:lnTo>
                    <a:pt x="4821" y="23"/>
                  </a:lnTo>
                  <a:lnTo>
                    <a:pt x="4816" y="19"/>
                  </a:lnTo>
                  <a:lnTo>
                    <a:pt x="4813" y="14"/>
                  </a:lnTo>
                  <a:lnTo>
                    <a:pt x="4808" y="11"/>
                  </a:lnTo>
                  <a:lnTo>
                    <a:pt x="4803" y="8"/>
                  </a:lnTo>
                  <a:lnTo>
                    <a:pt x="4798" y="5"/>
                  </a:lnTo>
                  <a:lnTo>
                    <a:pt x="4792" y="3"/>
                  </a:lnTo>
                  <a:lnTo>
                    <a:pt x="4785" y="1"/>
                  </a:lnTo>
                  <a:lnTo>
                    <a:pt x="4779" y="0"/>
                  </a:lnTo>
                  <a:lnTo>
                    <a:pt x="4773" y="0"/>
                  </a:lnTo>
                  <a:lnTo>
                    <a:pt x="62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91" name="Line 6"/>
            <p:cNvSpPr>
              <a:spLocks noChangeShapeType="1"/>
            </p:cNvSpPr>
            <p:nvPr/>
          </p:nvSpPr>
          <p:spPr bwMode="auto">
            <a:xfrm flipV="1">
              <a:off x="447" y="1273"/>
              <a:ext cx="1867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92" name="Freeform 7"/>
            <p:cNvSpPr>
              <a:spLocks/>
            </p:cNvSpPr>
            <p:nvPr/>
          </p:nvSpPr>
          <p:spPr bwMode="auto">
            <a:xfrm>
              <a:off x="484" y="1180"/>
              <a:ext cx="109" cy="180"/>
            </a:xfrm>
            <a:custGeom>
              <a:avLst/>
              <a:gdLst>
                <a:gd name="T0" fmla="*/ 0 w 269"/>
                <a:gd name="T1" fmla="*/ 1 h 291"/>
                <a:gd name="T2" fmla="*/ 0 w 269"/>
                <a:gd name="T3" fmla="*/ 0 h 291"/>
                <a:gd name="T4" fmla="*/ 0 w 269"/>
                <a:gd name="T5" fmla="*/ 1 h 291"/>
                <a:gd name="T6" fmla="*/ 0 w 269"/>
                <a:gd name="T7" fmla="*/ 1 h 2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291"/>
                <a:gd name="T14" fmla="*/ 269 w 269"/>
                <a:gd name="T15" fmla="*/ 291 h 2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291">
                  <a:moveTo>
                    <a:pt x="269" y="145"/>
                  </a:moveTo>
                  <a:lnTo>
                    <a:pt x="0" y="0"/>
                  </a:lnTo>
                  <a:lnTo>
                    <a:pt x="0" y="291"/>
                  </a:lnTo>
                  <a:lnTo>
                    <a:pt x="269" y="14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93" name="Freeform 8"/>
            <p:cNvSpPr>
              <a:spLocks/>
            </p:cNvSpPr>
            <p:nvPr/>
          </p:nvSpPr>
          <p:spPr bwMode="auto">
            <a:xfrm>
              <a:off x="484" y="1180"/>
              <a:ext cx="109" cy="180"/>
            </a:xfrm>
            <a:custGeom>
              <a:avLst/>
              <a:gdLst>
                <a:gd name="T0" fmla="*/ 0 w 269"/>
                <a:gd name="T1" fmla="*/ 1 h 291"/>
                <a:gd name="T2" fmla="*/ 0 w 269"/>
                <a:gd name="T3" fmla="*/ 0 h 291"/>
                <a:gd name="T4" fmla="*/ 0 w 269"/>
                <a:gd name="T5" fmla="*/ 1 h 291"/>
                <a:gd name="T6" fmla="*/ 0 w 269"/>
                <a:gd name="T7" fmla="*/ 1 h 2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291"/>
                <a:gd name="T14" fmla="*/ 269 w 269"/>
                <a:gd name="T15" fmla="*/ 291 h 2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291">
                  <a:moveTo>
                    <a:pt x="269" y="145"/>
                  </a:moveTo>
                  <a:lnTo>
                    <a:pt x="0" y="0"/>
                  </a:lnTo>
                  <a:lnTo>
                    <a:pt x="0" y="291"/>
                  </a:lnTo>
                  <a:lnTo>
                    <a:pt x="269" y="145"/>
                  </a:lnTo>
                  <a:close/>
                </a:path>
              </a:pathLst>
            </a:custGeom>
            <a:solidFill>
              <a:schemeClr val="bg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94" name="Rectangle 9"/>
            <p:cNvSpPr>
              <a:spLocks noChangeArrowheads="1"/>
            </p:cNvSpPr>
            <p:nvPr/>
          </p:nvSpPr>
          <p:spPr bwMode="auto">
            <a:xfrm>
              <a:off x="608" y="1205"/>
              <a:ext cx="101" cy="1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95" name="Rectangle 10"/>
            <p:cNvSpPr>
              <a:spLocks noChangeArrowheads="1"/>
            </p:cNvSpPr>
            <p:nvPr/>
          </p:nvSpPr>
          <p:spPr bwMode="auto">
            <a:xfrm>
              <a:off x="608" y="1205"/>
              <a:ext cx="101" cy="143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96" name="Rectangle 11"/>
            <p:cNvSpPr>
              <a:spLocks noChangeArrowheads="1"/>
            </p:cNvSpPr>
            <p:nvPr/>
          </p:nvSpPr>
          <p:spPr bwMode="auto">
            <a:xfrm>
              <a:off x="2009" y="1211"/>
              <a:ext cx="101" cy="1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97" name="Rectangle 12"/>
            <p:cNvSpPr>
              <a:spLocks noChangeArrowheads="1"/>
            </p:cNvSpPr>
            <p:nvPr/>
          </p:nvSpPr>
          <p:spPr bwMode="auto">
            <a:xfrm>
              <a:off x="2009" y="1211"/>
              <a:ext cx="101" cy="139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98" name="Freeform 13"/>
            <p:cNvSpPr>
              <a:spLocks/>
            </p:cNvSpPr>
            <p:nvPr/>
          </p:nvSpPr>
          <p:spPr bwMode="auto">
            <a:xfrm>
              <a:off x="2143" y="1211"/>
              <a:ext cx="100" cy="139"/>
            </a:xfrm>
            <a:custGeom>
              <a:avLst/>
              <a:gdLst>
                <a:gd name="T0" fmla="*/ 0 w 248"/>
                <a:gd name="T1" fmla="*/ 0 h 227"/>
                <a:gd name="T2" fmla="*/ 0 w 248"/>
                <a:gd name="T3" fmla="*/ 1 h 227"/>
                <a:gd name="T4" fmla="*/ 0 w 248"/>
                <a:gd name="T5" fmla="*/ 1 h 227"/>
                <a:gd name="T6" fmla="*/ 0 w 248"/>
                <a:gd name="T7" fmla="*/ 1 h 227"/>
                <a:gd name="T8" fmla="*/ 0 w 248"/>
                <a:gd name="T9" fmla="*/ 1 h 227"/>
                <a:gd name="T10" fmla="*/ 0 w 248"/>
                <a:gd name="T11" fmla="*/ 1 h 227"/>
                <a:gd name="T12" fmla="*/ 0 w 248"/>
                <a:gd name="T13" fmla="*/ 1 h 227"/>
                <a:gd name="T14" fmla="*/ 0 w 248"/>
                <a:gd name="T15" fmla="*/ 1 h 227"/>
                <a:gd name="T16" fmla="*/ 0 w 248"/>
                <a:gd name="T17" fmla="*/ 1 h 227"/>
                <a:gd name="T18" fmla="*/ 0 w 248"/>
                <a:gd name="T19" fmla="*/ 1 h 227"/>
                <a:gd name="T20" fmla="*/ 0 w 248"/>
                <a:gd name="T21" fmla="*/ 1 h 227"/>
                <a:gd name="T22" fmla="*/ 0 w 248"/>
                <a:gd name="T23" fmla="*/ 1 h 227"/>
                <a:gd name="T24" fmla="*/ 0 w 248"/>
                <a:gd name="T25" fmla="*/ 1 h 227"/>
                <a:gd name="T26" fmla="*/ 0 w 248"/>
                <a:gd name="T27" fmla="*/ 1 h 227"/>
                <a:gd name="T28" fmla="*/ 0 w 248"/>
                <a:gd name="T29" fmla="*/ 1 h 227"/>
                <a:gd name="T30" fmla="*/ 0 w 248"/>
                <a:gd name="T31" fmla="*/ 1 h 227"/>
                <a:gd name="T32" fmla="*/ 0 w 248"/>
                <a:gd name="T33" fmla="*/ 1 h 227"/>
                <a:gd name="T34" fmla="*/ 0 w 248"/>
                <a:gd name="T35" fmla="*/ 1 h 227"/>
                <a:gd name="T36" fmla="*/ 0 w 248"/>
                <a:gd name="T37" fmla="*/ 1 h 227"/>
                <a:gd name="T38" fmla="*/ 0 w 248"/>
                <a:gd name="T39" fmla="*/ 1 h 227"/>
                <a:gd name="T40" fmla="*/ 0 w 248"/>
                <a:gd name="T41" fmla="*/ 1 h 227"/>
                <a:gd name="T42" fmla="*/ 0 w 248"/>
                <a:gd name="T43" fmla="*/ 1 h 227"/>
                <a:gd name="T44" fmla="*/ 0 w 248"/>
                <a:gd name="T45" fmla="*/ 1 h 227"/>
                <a:gd name="T46" fmla="*/ 0 w 248"/>
                <a:gd name="T47" fmla="*/ 1 h 227"/>
                <a:gd name="T48" fmla="*/ 0 w 248"/>
                <a:gd name="T49" fmla="*/ 1 h 227"/>
                <a:gd name="T50" fmla="*/ 0 w 248"/>
                <a:gd name="T51" fmla="*/ 1 h 227"/>
                <a:gd name="T52" fmla="*/ 0 w 248"/>
                <a:gd name="T53" fmla="*/ 1 h 227"/>
                <a:gd name="T54" fmla="*/ 0 w 248"/>
                <a:gd name="T55" fmla="*/ 1 h 227"/>
                <a:gd name="T56" fmla="*/ 0 w 248"/>
                <a:gd name="T57" fmla="*/ 1 h 227"/>
                <a:gd name="T58" fmla="*/ 0 w 248"/>
                <a:gd name="T59" fmla="*/ 1 h 227"/>
                <a:gd name="T60" fmla="*/ 0 w 248"/>
                <a:gd name="T61" fmla="*/ 1 h 227"/>
                <a:gd name="T62" fmla="*/ 0 w 248"/>
                <a:gd name="T63" fmla="*/ 1 h 227"/>
                <a:gd name="T64" fmla="*/ 0 w 248"/>
                <a:gd name="T65" fmla="*/ 1 h 227"/>
                <a:gd name="T66" fmla="*/ 0 w 248"/>
                <a:gd name="T67" fmla="*/ 0 h 2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227"/>
                <a:gd name="T104" fmla="*/ 248 w 248"/>
                <a:gd name="T105" fmla="*/ 227 h 2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227">
                  <a:moveTo>
                    <a:pt x="124" y="0"/>
                  </a:moveTo>
                  <a:lnTo>
                    <a:pt x="111" y="0"/>
                  </a:lnTo>
                  <a:lnTo>
                    <a:pt x="99" y="1"/>
                  </a:lnTo>
                  <a:lnTo>
                    <a:pt x="88" y="5"/>
                  </a:lnTo>
                  <a:lnTo>
                    <a:pt x="75" y="9"/>
                  </a:lnTo>
                  <a:lnTo>
                    <a:pt x="65" y="14"/>
                  </a:lnTo>
                  <a:lnTo>
                    <a:pt x="54" y="19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8" y="41"/>
                  </a:lnTo>
                  <a:lnTo>
                    <a:pt x="21" y="50"/>
                  </a:lnTo>
                  <a:lnTo>
                    <a:pt x="14" y="60"/>
                  </a:lnTo>
                  <a:lnTo>
                    <a:pt x="10" y="70"/>
                  </a:lnTo>
                  <a:lnTo>
                    <a:pt x="6" y="80"/>
                  </a:lnTo>
                  <a:lnTo>
                    <a:pt x="2" y="91"/>
                  </a:lnTo>
                  <a:lnTo>
                    <a:pt x="1" y="102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2" y="137"/>
                  </a:lnTo>
                  <a:lnTo>
                    <a:pt x="6" y="148"/>
                  </a:lnTo>
                  <a:lnTo>
                    <a:pt x="10" y="158"/>
                  </a:lnTo>
                  <a:lnTo>
                    <a:pt x="14" y="168"/>
                  </a:lnTo>
                  <a:lnTo>
                    <a:pt x="21" y="178"/>
                  </a:lnTo>
                  <a:lnTo>
                    <a:pt x="28" y="186"/>
                  </a:lnTo>
                  <a:lnTo>
                    <a:pt x="37" y="194"/>
                  </a:lnTo>
                  <a:lnTo>
                    <a:pt x="46" y="201"/>
                  </a:lnTo>
                  <a:lnTo>
                    <a:pt x="54" y="208"/>
                  </a:lnTo>
                  <a:lnTo>
                    <a:pt x="65" y="214"/>
                  </a:lnTo>
                  <a:lnTo>
                    <a:pt x="75" y="219"/>
                  </a:lnTo>
                  <a:lnTo>
                    <a:pt x="88" y="222"/>
                  </a:lnTo>
                  <a:lnTo>
                    <a:pt x="99" y="225"/>
                  </a:lnTo>
                  <a:lnTo>
                    <a:pt x="111" y="227"/>
                  </a:lnTo>
                  <a:lnTo>
                    <a:pt x="124" y="227"/>
                  </a:lnTo>
                  <a:lnTo>
                    <a:pt x="136" y="227"/>
                  </a:lnTo>
                  <a:lnTo>
                    <a:pt x="149" y="225"/>
                  </a:lnTo>
                  <a:lnTo>
                    <a:pt x="161" y="222"/>
                  </a:lnTo>
                  <a:lnTo>
                    <a:pt x="172" y="219"/>
                  </a:lnTo>
                  <a:lnTo>
                    <a:pt x="183" y="214"/>
                  </a:lnTo>
                  <a:lnTo>
                    <a:pt x="193" y="208"/>
                  </a:lnTo>
                  <a:lnTo>
                    <a:pt x="203" y="201"/>
                  </a:lnTo>
                  <a:lnTo>
                    <a:pt x="212" y="194"/>
                  </a:lnTo>
                  <a:lnTo>
                    <a:pt x="219" y="186"/>
                  </a:lnTo>
                  <a:lnTo>
                    <a:pt x="227" y="178"/>
                  </a:lnTo>
                  <a:lnTo>
                    <a:pt x="233" y="168"/>
                  </a:lnTo>
                  <a:lnTo>
                    <a:pt x="238" y="158"/>
                  </a:lnTo>
                  <a:lnTo>
                    <a:pt x="243" y="148"/>
                  </a:lnTo>
                  <a:lnTo>
                    <a:pt x="246" y="137"/>
                  </a:lnTo>
                  <a:lnTo>
                    <a:pt x="248" y="126"/>
                  </a:lnTo>
                  <a:lnTo>
                    <a:pt x="248" y="119"/>
                  </a:lnTo>
                  <a:lnTo>
                    <a:pt x="248" y="113"/>
                  </a:lnTo>
                  <a:lnTo>
                    <a:pt x="248" y="108"/>
                  </a:lnTo>
                  <a:lnTo>
                    <a:pt x="248" y="102"/>
                  </a:lnTo>
                  <a:lnTo>
                    <a:pt x="246" y="91"/>
                  </a:lnTo>
                  <a:lnTo>
                    <a:pt x="243" y="80"/>
                  </a:lnTo>
                  <a:lnTo>
                    <a:pt x="238" y="70"/>
                  </a:lnTo>
                  <a:lnTo>
                    <a:pt x="233" y="60"/>
                  </a:lnTo>
                  <a:lnTo>
                    <a:pt x="227" y="50"/>
                  </a:lnTo>
                  <a:lnTo>
                    <a:pt x="219" y="41"/>
                  </a:lnTo>
                  <a:lnTo>
                    <a:pt x="212" y="32"/>
                  </a:lnTo>
                  <a:lnTo>
                    <a:pt x="203" y="26"/>
                  </a:lnTo>
                  <a:lnTo>
                    <a:pt x="193" y="19"/>
                  </a:lnTo>
                  <a:lnTo>
                    <a:pt x="183" y="14"/>
                  </a:lnTo>
                  <a:lnTo>
                    <a:pt x="172" y="9"/>
                  </a:lnTo>
                  <a:lnTo>
                    <a:pt x="161" y="5"/>
                  </a:lnTo>
                  <a:lnTo>
                    <a:pt x="149" y="1"/>
                  </a:lnTo>
                  <a:lnTo>
                    <a:pt x="136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99" name="Freeform 14"/>
            <p:cNvSpPr>
              <a:spLocks/>
            </p:cNvSpPr>
            <p:nvPr/>
          </p:nvSpPr>
          <p:spPr bwMode="auto">
            <a:xfrm>
              <a:off x="2143" y="1211"/>
              <a:ext cx="100" cy="139"/>
            </a:xfrm>
            <a:custGeom>
              <a:avLst/>
              <a:gdLst>
                <a:gd name="T0" fmla="*/ 0 w 248"/>
                <a:gd name="T1" fmla="*/ 0 h 227"/>
                <a:gd name="T2" fmla="*/ 0 w 248"/>
                <a:gd name="T3" fmla="*/ 1 h 227"/>
                <a:gd name="T4" fmla="*/ 0 w 248"/>
                <a:gd name="T5" fmla="*/ 1 h 227"/>
                <a:gd name="T6" fmla="*/ 0 w 248"/>
                <a:gd name="T7" fmla="*/ 1 h 227"/>
                <a:gd name="T8" fmla="*/ 0 w 248"/>
                <a:gd name="T9" fmla="*/ 1 h 227"/>
                <a:gd name="T10" fmla="*/ 0 w 248"/>
                <a:gd name="T11" fmla="*/ 1 h 227"/>
                <a:gd name="T12" fmla="*/ 0 w 248"/>
                <a:gd name="T13" fmla="*/ 1 h 227"/>
                <a:gd name="T14" fmla="*/ 0 w 248"/>
                <a:gd name="T15" fmla="*/ 1 h 227"/>
                <a:gd name="T16" fmla="*/ 0 w 248"/>
                <a:gd name="T17" fmla="*/ 1 h 227"/>
                <a:gd name="T18" fmla="*/ 0 w 248"/>
                <a:gd name="T19" fmla="*/ 1 h 227"/>
                <a:gd name="T20" fmla="*/ 0 w 248"/>
                <a:gd name="T21" fmla="*/ 1 h 227"/>
                <a:gd name="T22" fmla="*/ 0 w 248"/>
                <a:gd name="T23" fmla="*/ 1 h 227"/>
                <a:gd name="T24" fmla="*/ 0 w 248"/>
                <a:gd name="T25" fmla="*/ 1 h 227"/>
                <a:gd name="T26" fmla="*/ 0 w 248"/>
                <a:gd name="T27" fmla="*/ 1 h 227"/>
                <a:gd name="T28" fmla="*/ 0 w 248"/>
                <a:gd name="T29" fmla="*/ 1 h 227"/>
                <a:gd name="T30" fmla="*/ 0 w 248"/>
                <a:gd name="T31" fmla="*/ 1 h 227"/>
                <a:gd name="T32" fmla="*/ 0 w 248"/>
                <a:gd name="T33" fmla="*/ 1 h 227"/>
                <a:gd name="T34" fmla="*/ 0 w 248"/>
                <a:gd name="T35" fmla="*/ 1 h 227"/>
                <a:gd name="T36" fmla="*/ 0 w 248"/>
                <a:gd name="T37" fmla="*/ 1 h 227"/>
                <a:gd name="T38" fmla="*/ 0 w 248"/>
                <a:gd name="T39" fmla="*/ 1 h 227"/>
                <a:gd name="T40" fmla="*/ 0 w 248"/>
                <a:gd name="T41" fmla="*/ 1 h 227"/>
                <a:gd name="T42" fmla="*/ 0 w 248"/>
                <a:gd name="T43" fmla="*/ 1 h 227"/>
                <a:gd name="T44" fmla="*/ 0 w 248"/>
                <a:gd name="T45" fmla="*/ 1 h 227"/>
                <a:gd name="T46" fmla="*/ 0 w 248"/>
                <a:gd name="T47" fmla="*/ 1 h 227"/>
                <a:gd name="T48" fmla="*/ 0 w 248"/>
                <a:gd name="T49" fmla="*/ 1 h 227"/>
                <a:gd name="T50" fmla="*/ 0 w 248"/>
                <a:gd name="T51" fmla="*/ 1 h 227"/>
                <a:gd name="T52" fmla="*/ 0 w 248"/>
                <a:gd name="T53" fmla="*/ 1 h 227"/>
                <a:gd name="T54" fmla="*/ 0 w 248"/>
                <a:gd name="T55" fmla="*/ 1 h 227"/>
                <a:gd name="T56" fmla="*/ 0 w 248"/>
                <a:gd name="T57" fmla="*/ 1 h 227"/>
                <a:gd name="T58" fmla="*/ 0 w 248"/>
                <a:gd name="T59" fmla="*/ 1 h 227"/>
                <a:gd name="T60" fmla="*/ 0 w 248"/>
                <a:gd name="T61" fmla="*/ 1 h 227"/>
                <a:gd name="T62" fmla="*/ 0 w 248"/>
                <a:gd name="T63" fmla="*/ 1 h 227"/>
                <a:gd name="T64" fmla="*/ 0 w 248"/>
                <a:gd name="T65" fmla="*/ 1 h 227"/>
                <a:gd name="T66" fmla="*/ 0 w 248"/>
                <a:gd name="T67" fmla="*/ 0 h 2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227"/>
                <a:gd name="T104" fmla="*/ 248 w 248"/>
                <a:gd name="T105" fmla="*/ 227 h 2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227">
                  <a:moveTo>
                    <a:pt x="124" y="0"/>
                  </a:moveTo>
                  <a:lnTo>
                    <a:pt x="111" y="0"/>
                  </a:lnTo>
                  <a:lnTo>
                    <a:pt x="99" y="1"/>
                  </a:lnTo>
                  <a:lnTo>
                    <a:pt x="88" y="5"/>
                  </a:lnTo>
                  <a:lnTo>
                    <a:pt x="75" y="9"/>
                  </a:lnTo>
                  <a:lnTo>
                    <a:pt x="65" y="14"/>
                  </a:lnTo>
                  <a:lnTo>
                    <a:pt x="54" y="19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8" y="41"/>
                  </a:lnTo>
                  <a:lnTo>
                    <a:pt x="21" y="50"/>
                  </a:lnTo>
                  <a:lnTo>
                    <a:pt x="14" y="60"/>
                  </a:lnTo>
                  <a:lnTo>
                    <a:pt x="10" y="70"/>
                  </a:lnTo>
                  <a:lnTo>
                    <a:pt x="6" y="80"/>
                  </a:lnTo>
                  <a:lnTo>
                    <a:pt x="2" y="91"/>
                  </a:lnTo>
                  <a:lnTo>
                    <a:pt x="1" y="102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2" y="137"/>
                  </a:lnTo>
                  <a:lnTo>
                    <a:pt x="6" y="148"/>
                  </a:lnTo>
                  <a:lnTo>
                    <a:pt x="10" y="158"/>
                  </a:lnTo>
                  <a:lnTo>
                    <a:pt x="14" y="168"/>
                  </a:lnTo>
                  <a:lnTo>
                    <a:pt x="21" y="178"/>
                  </a:lnTo>
                  <a:lnTo>
                    <a:pt x="28" y="186"/>
                  </a:lnTo>
                  <a:lnTo>
                    <a:pt x="37" y="194"/>
                  </a:lnTo>
                  <a:lnTo>
                    <a:pt x="46" y="201"/>
                  </a:lnTo>
                  <a:lnTo>
                    <a:pt x="54" y="208"/>
                  </a:lnTo>
                  <a:lnTo>
                    <a:pt x="65" y="214"/>
                  </a:lnTo>
                  <a:lnTo>
                    <a:pt x="75" y="219"/>
                  </a:lnTo>
                  <a:lnTo>
                    <a:pt x="88" y="222"/>
                  </a:lnTo>
                  <a:lnTo>
                    <a:pt x="99" y="225"/>
                  </a:lnTo>
                  <a:lnTo>
                    <a:pt x="111" y="227"/>
                  </a:lnTo>
                  <a:lnTo>
                    <a:pt x="124" y="227"/>
                  </a:lnTo>
                  <a:lnTo>
                    <a:pt x="136" y="227"/>
                  </a:lnTo>
                  <a:lnTo>
                    <a:pt x="149" y="225"/>
                  </a:lnTo>
                  <a:lnTo>
                    <a:pt x="161" y="222"/>
                  </a:lnTo>
                  <a:lnTo>
                    <a:pt x="172" y="219"/>
                  </a:lnTo>
                  <a:lnTo>
                    <a:pt x="183" y="214"/>
                  </a:lnTo>
                  <a:lnTo>
                    <a:pt x="193" y="208"/>
                  </a:lnTo>
                  <a:lnTo>
                    <a:pt x="203" y="201"/>
                  </a:lnTo>
                  <a:lnTo>
                    <a:pt x="212" y="194"/>
                  </a:lnTo>
                  <a:lnTo>
                    <a:pt x="219" y="186"/>
                  </a:lnTo>
                  <a:lnTo>
                    <a:pt x="227" y="178"/>
                  </a:lnTo>
                  <a:lnTo>
                    <a:pt x="233" y="168"/>
                  </a:lnTo>
                  <a:lnTo>
                    <a:pt x="238" y="158"/>
                  </a:lnTo>
                  <a:lnTo>
                    <a:pt x="243" y="148"/>
                  </a:lnTo>
                  <a:lnTo>
                    <a:pt x="246" y="137"/>
                  </a:lnTo>
                  <a:lnTo>
                    <a:pt x="248" y="126"/>
                  </a:lnTo>
                  <a:lnTo>
                    <a:pt x="248" y="119"/>
                  </a:lnTo>
                  <a:lnTo>
                    <a:pt x="248" y="113"/>
                  </a:lnTo>
                  <a:lnTo>
                    <a:pt x="248" y="108"/>
                  </a:lnTo>
                  <a:lnTo>
                    <a:pt x="248" y="102"/>
                  </a:lnTo>
                  <a:lnTo>
                    <a:pt x="246" y="91"/>
                  </a:lnTo>
                  <a:lnTo>
                    <a:pt x="243" y="80"/>
                  </a:lnTo>
                  <a:lnTo>
                    <a:pt x="238" y="70"/>
                  </a:lnTo>
                  <a:lnTo>
                    <a:pt x="233" y="60"/>
                  </a:lnTo>
                  <a:lnTo>
                    <a:pt x="227" y="50"/>
                  </a:lnTo>
                  <a:lnTo>
                    <a:pt x="219" y="41"/>
                  </a:lnTo>
                  <a:lnTo>
                    <a:pt x="212" y="32"/>
                  </a:lnTo>
                  <a:lnTo>
                    <a:pt x="203" y="26"/>
                  </a:lnTo>
                  <a:lnTo>
                    <a:pt x="193" y="19"/>
                  </a:lnTo>
                  <a:lnTo>
                    <a:pt x="183" y="14"/>
                  </a:lnTo>
                  <a:lnTo>
                    <a:pt x="172" y="9"/>
                  </a:lnTo>
                  <a:lnTo>
                    <a:pt x="161" y="5"/>
                  </a:lnTo>
                  <a:lnTo>
                    <a:pt x="149" y="1"/>
                  </a:lnTo>
                  <a:lnTo>
                    <a:pt x="136" y="0"/>
                  </a:lnTo>
                  <a:lnTo>
                    <a:pt x="124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00" name="Freeform 15"/>
            <p:cNvSpPr>
              <a:spLocks/>
            </p:cNvSpPr>
            <p:nvPr/>
          </p:nvSpPr>
          <p:spPr bwMode="auto">
            <a:xfrm>
              <a:off x="1518" y="1190"/>
              <a:ext cx="108" cy="179"/>
            </a:xfrm>
            <a:custGeom>
              <a:avLst/>
              <a:gdLst>
                <a:gd name="T0" fmla="*/ 0 w 268"/>
                <a:gd name="T1" fmla="*/ 1 h 289"/>
                <a:gd name="T2" fmla="*/ 0 w 268"/>
                <a:gd name="T3" fmla="*/ 0 h 289"/>
                <a:gd name="T4" fmla="*/ 0 w 268"/>
                <a:gd name="T5" fmla="*/ 1 h 289"/>
                <a:gd name="T6" fmla="*/ 0 w 268"/>
                <a:gd name="T7" fmla="*/ 1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"/>
                <a:gd name="T13" fmla="*/ 0 h 289"/>
                <a:gd name="T14" fmla="*/ 268 w 26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" h="289">
                  <a:moveTo>
                    <a:pt x="268" y="144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268" y="14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01" name="Freeform 16"/>
            <p:cNvSpPr>
              <a:spLocks/>
            </p:cNvSpPr>
            <p:nvPr/>
          </p:nvSpPr>
          <p:spPr bwMode="auto">
            <a:xfrm>
              <a:off x="1518" y="1190"/>
              <a:ext cx="108" cy="179"/>
            </a:xfrm>
            <a:custGeom>
              <a:avLst/>
              <a:gdLst>
                <a:gd name="T0" fmla="*/ 0 w 268"/>
                <a:gd name="T1" fmla="*/ 1 h 289"/>
                <a:gd name="T2" fmla="*/ 0 w 268"/>
                <a:gd name="T3" fmla="*/ 0 h 289"/>
                <a:gd name="T4" fmla="*/ 0 w 268"/>
                <a:gd name="T5" fmla="*/ 1 h 289"/>
                <a:gd name="T6" fmla="*/ 0 w 268"/>
                <a:gd name="T7" fmla="*/ 1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"/>
                <a:gd name="T13" fmla="*/ 0 h 289"/>
                <a:gd name="T14" fmla="*/ 268 w 26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" h="289">
                  <a:moveTo>
                    <a:pt x="268" y="144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268" y="144"/>
                  </a:lnTo>
                  <a:close/>
                </a:path>
              </a:pathLst>
            </a:cu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02" name="Rectangle 17"/>
            <p:cNvSpPr>
              <a:spLocks noChangeArrowheads="1"/>
            </p:cNvSpPr>
            <p:nvPr/>
          </p:nvSpPr>
          <p:spPr bwMode="auto">
            <a:xfrm>
              <a:off x="1640" y="1215"/>
              <a:ext cx="325" cy="133"/>
            </a:xfrm>
            <a:prstGeom prst="rect">
              <a:avLst/>
            </a:prstGeom>
            <a:solidFill>
              <a:srgbClr val="F7FD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03" name="Rectangle 18"/>
            <p:cNvSpPr>
              <a:spLocks noChangeArrowheads="1"/>
            </p:cNvSpPr>
            <p:nvPr/>
          </p:nvSpPr>
          <p:spPr bwMode="auto">
            <a:xfrm>
              <a:off x="1640" y="1215"/>
              <a:ext cx="325" cy="133"/>
            </a:xfrm>
            <a:prstGeom prst="rect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04" name="Line 19"/>
            <p:cNvSpPr>
              <a:spLocks noChangeShapeType="1"/>
            </p:cNvSpPr>
            <p:nvPr/>
          </p:nvSpPr>
          <p:spPr bwMode="auto">
            <a:xfrm>
              <a:off x="2060" y="1213"/>
              <a:ext cx="3" cy="13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05" name="Line 20"/>
            <p:cNvSpPr>
              <a:spLocks noChangeShapeType="1"/>
            </p:cNvSpPr>
            <p:nvPr/>
          </p:nvSpPr>
          <p:spPr bwMode="auto">
            <a:xfrm>
              <a:off x="659" y="1198"/>
              <a:ext cx="1" cy="15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06" name="Rectangle 21"/>
            <p:cNvSpPr>
              <a:spLocks noChangeArrowheads="1"/>
            </p:cNvSpPr>
            <p:nvPr/>
          </p:nvSpPr>
          <p:spPr bwMode="auto">
            <a:xfrm>
              <a:off x="1765" y="1224"/>
              <a:ext cx="47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50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luc</a:t>
              </a:r>
              <a:endParaRPr lang="en-US" altLang="en-US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07" name="Rectangle 22"/>
            <p:cNvSpPr>
              <a:spLocks noChangeArrowheads="1"/>
            </p:cNvSpPr>
            <p:nvPr/>
          </p:nvSpPr>
          <p:spPr bwMode="auto">
            <a:xfrm>
              <a:off x="955" y="1298"/>
              <a:ext cx="454" cy="13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08" name="Rectangle 23"/>
            <p:cNvSpPr>
              <a:spLocks noChangeArrowheads="1"/>
            </p:cNvSpPr>
            <p:nvPr/>
          </p:nvSpPr>
          <p:spPr bwMode="auto">
            <a:xfrm>
              <a:off x="955" y="1298"/>
              <a:ext cx="454" cy="131"/>
            </a:xfrm>
            <a:prstGeom prst="rect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09" name="Rectangle 24"/>
            <p:cNvSpPr>
              <a:spLocks noChangeArrowheads="1"/>
            </p:cNvSpPr>
            <p:nvPr/>
          </p:nvSpPr>
          <p:spPr bwMode="auto">
            <a:xfrm>
              <a:off x="777" y="1113"/>
              <a:ext cx="211" cy="13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10" name="Rectangle 25"/>
            <p:cNvSpPr>
              <a:spLocks noChangeArrowheads="1"/>
            </p:cNvSpPr>
            <p:nvPr/>
          </p:nvSpPr>
          <p:spPr bwMode="auto">
            <a:xfrm>
              <a:off x="777" y="1113"/>
              <a:ext cx="211" cy="133"/>
            </a:xfrm>
            <a:prstGeom prst="rect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11" name="Rectangle 26"/>
            <p:cNvSpPr>
              <a:spLocks noChangeArrowheads="1"/>
            </p:cNvSpPr>
            <p:nvPr/>
          </p:nvSpPr>
          <p:spPr bwMode="auto">
            <a:xfrm>
              <a:off x="825" y="1117"/>
              <a:ext cx="58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50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gag</a:t>
              </a:r>
              <a:endParaRPr lang="en-US" altLang="en-US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12" name="Rectangle 27"/>
            <p:cNvSpPr>
              <a:spLocks noChangeArrowheads="1"/>
            </p:cNvSpPr>
            <p:nvPr/>
          </p:nvSpPr>
          <p:spPr bwMode="auto">
            <a:xfrm>
              <a:off x="1144" y="1298"/>
              <a:ext cx="51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50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pol</a:t>
              </a:r>
              <a:endParaRPr lang="en-US" altLang="en-US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13" name="Freeform 28"/>
            <p:cNvSpPr>
              <a:spLocks/>
            </p:cNvSpPr>
            <p:nvPr/>
          </p:nvSpPr>
          <p:spPr bwMode="auto">
            <a:xfrm>
              <a:off x="381" y="1273"/>
              <a:ext cx="1961" cy="231"/>
            </a:xfrm>
            <a:custGeom>
              <a:avLst/>
              <a:gdLst>
                <a:gd name="T0" fmla="*/ 0 w 4835"/>
                <a:gd name="T1" fmla="*/ 0 h 373"/>
                <a:gd name="T2" fmla="*/ 0 w 4835"/>
                <a:gd name="T3" fmla="*/ 1 h 373"/>
                <a:gd name="T4" fmla="*/ 0 w 4835"/>
                <a:gd name="T5" fmla="*/ 1 h 373"/>
                <a:gd name="T6" fmla="*/ 0 w 4835"/>
                <a:gd name="T7" fmla="*/ 1 h 373"/>
                <a:gd name="T8" fmla="*/ 0 w 4835"/>
                <a:gd name="T9" fmla="*/ 1 h 373"/>
                <a:gd name="T10" fmla="*/ 0 w 4835"/>
                <a:gd name="T11" fmla="*/ 1 h 373"/>
                <a:gd name="T12" fmla="*/ 0 w 4835"/>
                <a:gd name="T13" fmla="*/ 1 h 373"/>
                <a:gd name="T14" fmla="*/ 0 w 4835"/>
                <a:gd name="T15" fmla="*/ 1 h 373"/>
                <a:gd name="T16" fmla="*/ 0 w 4835"/>
                <a:gd name="T17" fmla="*/ 1 h 373"/>
                <a:gd name="T18" fmla="*/ 0 w 4835"/>
                <a:gd name="T19" fmla="*/ 1 h 373"/>
                <a:gd name="T20" fmla="*/ 0 w 4835"/>
                <a:gd name="T21" fmla="*/ 1 h 373"/>
                <a:gd name="T22" fmla="*/ 0 w 4835"/>
                <a:gd name="T23" fmla="*/ 1 h 373"/>
                <a:gd name="T24" fmla="*/ 0 w 4835"/>
                <a:gd name="T25" fmla="*/ 1 h 373"/>
                <a:gd name="T26" fmla="*/ 0 w 4835"/>
                <a:gd name="T27" fmla="*/ 1 h 373"/>
                <a:gd name="T28" fmla="*/ 0 w 4835"/>
                <a:gd name="T29" fmla="*/ 1 h 373"/>
                <a:gd name="T30" fmla="*/ 0 w 4835"/>
                <a:gd name="T31" fmla="*/ 1 h 373"/>
                <a:gd name="T32" fmla="*/ 0 w 4835"/>
                <a:gd name="T33" fmla="*/ 1 h 373"/>
                <a:gd name="T34" fmla="*/ 0 w 4835"/>
                <a:gd name="T35" fmla="*/ 1 h 373"/>
                <a:gd name="T36" fmla="*/ 0 w 4835"/>
                <a:gd name="T37" fmla="*/ 1 h 373"/>
                <a:gd name="T38" fmla="*/ 0 w 4835"/>
                <a:gd name="T39" fmla="*/ 1 h 373"/>
                <a:gd name="T40" fmla="*/ 0 w 4835"/>
                <a:gd name="T41" fmla="*/ 1 h 373"/>
                <a:gd name="T42" fmla="*/ 0 w 4835"/>
                <a:gd name="T43" fmla="*/ 1 h 373"/>
                <a:gd name="T44" fmla="*/ 0 w 4835"/>
                <a:gd name="T45" fmla="*/ 1 h 373"/>
                <a:gd name="T46" fmla="*/ 0 w 4835"/>
                <a:gd name="T47" fmla="*/ 1 h 373"/>
                <a:gd name="T48" fmla="*/ 0 w 4835"/>
                <a:gd name="T49" fmla="*/ 1 h 373"/>
                <a:gd name="T50" fmla="*/ 0 w 4835"/>
                <a:gd name="T51" fmla="*/ 1 h 373"/>
                <a:gd name="T52" fmla="*/ 0 w 4835"/>
                <a:gd name="T53" fmla="*/ 1 h 373"/>
                <a:gd name="T54" fmla="*/ 0 w 4835"/>
                <a:gd name="T55" fmla="*/ 1 h 373"/>
                <a:gd name="T56" fmla="*/ 0 w 4835"/>
                <a:gd name="T57" fmla="*/ 1 h 373"/>
                <a:gd name="T58" fmla="*/ 0 w 4835"/>
                <a:gd name="T59" fmla="*/ 1 h 373"/>
                <a:gd name="T60" fmla="*/ 0 w 4835"/>
                <a:gd name="T61" fmla="*/ 1 h 373"/>
                <a:gd name="T62" fmla="*/ 0 w 4835"/>
                <a:gd name="T63" fmla="*/ 1 h 373"/>
                <a:gd name="T64" fmla="*/ 0 w 4835"/>
                <a:gd name="T65" fmla="*/ 1 h 373"/>
                <a:gd name="T66" fmla="*/ 0 w 4835"/>
                <a:gd name="T67" fmla="*/ 0 h 3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35"/>
                <a:gd name="T103" fmla="*/ 0 h 373"/>
                <a:gd name="T104" fmla="*/ 4835 w 4835"/>
                <a:gd name="T105" fmla="*/ 373 h 3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35" h="373">
                  <a:moveTo>
                    <a:pt x="62" y="0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4" y="3"/>
                  </a:lnTo>
                  <a:lnTo>
                    <a:pt x="39" y="5"/>
                  </a:lnTo>
                  <a:lnTo>
                    <a:pt x="32" y="8"/>
                  </a:lnTo>
                  <a:lnTo>
                    <a:pt x="27" y="11"/>
                  </a:lnTo>
                  <a:lnTo>
                    <a:pt x="24" y="14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1" y="28"/>
                  </a:lnTo>
                  <a:lnTo>
                    <a:pt x="8" y="32"/>
                  </a:lnTo>
                  <a:lnTo>
                    <a:pt x="5" y="39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1" y="56"/>
                  </a:lnTo>
                  <a:lnTo>
                    <a:pt x="0" y="62"/>
                  </a:lnTo>
                  <a:lnTo>
                    <a:pt x="0" y="311"/>
                  </a:lnTo>
                  <a:lnTo>
                    <a:pt x="1" y="317"/>
                  </a:lnTo>
                  <a:lnTo>
                    <a:pt x="1" y="323"/>
                  </a:lnTo>
                  <a:lnTo>
                    <a:pt x="4" y="329"/>
                  </a:lnTo>
                  <a:lnTo>
                    <a:pt x="5" y="334"/>
                  </a:lnTo>
                  <a:lnTo>
                    <a:pt x="8" y="340"/>
                  </a:lnTo>
                  <a:lnTo>
                    <a:pt x="11" y="345"/>
                  </a:lnTo>
                  <a:lnTo>
                    <a:pt x="15" y="350"/>
                  </a:lnTo>
                  <a:lnTo>
                    <a:pt x="19" y="354"/>
                  </a:lnTo>
                  <a:lnTo>
                    <a:pt x="24" y="359"/>
                  </a:lnTo>
                  <a:lnTo>
                    <a:pt x="27" y="362"/>
                  </a:lnTo>
                  <a:lnTo>
                    <a:pt x="32" y="365"/>
                  </a:lnTo>
                  <a:lnTo>
                    <a:pt x="39" y="368"/>
                  </a:lnTo>
                  <a:lnTo>
                    <a:pt x="44" y="370"/>
                  </a:lnTo>
                  <a:lnTo>
                    <a:pt x="50" y="372"/>
                  </a:lnTo>
                  <a:lnTo>
                    <a:pt x="56" y="373"/>
                  </a:lnTo>
                  <a:lnTo>
                    <a:pt x="62" y="373"/>
                  </a:lnTo>
                  <a:lnTo>
                    <a:pt x="4773" y="373"/>
                  </a:lnTo>
                  <a:lnTo>
                    <a:pt x="4779" y="373"/>
                  </a:lnTo>
                  <a:lnTo>
                    <a:pt x="4785" y="372"/>
                  </a:lnTo>
                  <a:lnTo>
                    <a:pt x="4792" y="370"/>
                  </a:lnTo>
                  <a:lnTo>
                    <a:pt x="4798" y="368"/>
                  </a:lnTo>
                  <a:lnTo>
                    <a:pt x="4803" y="365"/>
                  </a:lnTo>
                  <a:lnTo>
                    <a:pt x="4808" y="362"/>
                  </a:lnTo>
                  <a:lnTo>
                    <a:pt x="4813" y="359"/>
                  </a:lnTo>
                  <a:lnTo>
                    <a:pt x="4816" y="354"/>
                  </a:lnTo>
                  <a:lnTo>
                    <a:pt x="4821" y="350"/>
                  </a:lnTo>
                  <a:lnTo>
                    <a:pt x="4825" y="345"/>
                  </a:lnTo>
                  <a:lnTo>
                    <a:pt x="4828" y="340"/>
                  </a:lnTo>
                  <a:lnTo>
                    <a:pt x="4830" y="334"/>
                  </a:lnTo>
                  <a:lnTo>
                    <a:pt x="4833" y="329"/>
                  </a:lnTo>
                  <a:lnTo>
                    <a:pt x="4834" y="323"/>
                  </a:lnTo>
                  <a:lnTo>
                    <a:pt x="4835" y="317"/>
                  </a:lnTo>
                  <a:lnTo>
                    <a:pt x="4835" y="311"/>
                  </a:lnTo>
                  <a:lnTo>
                    <a:pt x="4835" y="62"/>
                  </a:lnTo>
                  <a:lnTo>
                    <a:pt x="4835" y="56"/>
                  </a:lnTo>
                  <a:lnTo>
                    <a:pt x="4834" y="50"/>
                  </a:lnTo>
                  <a:lnTo>
                    <a:pt x="4833" y="44"/>
                  </a:lnTo>
                  <a:lnTo>
                    <a:pt x="4830" y="39"/>
                  </a:lnTo>
                  <a:lnTo>
                    <a:pt x="4828" y="32"/>
                  </a:lnTo>
                  <a:lnTo>
                    <a:pt x="4825" y="28"/>
                  </a:lnTo>
                  <a:lnTo>
                    <a:pt x="4821" y="23"/>
                  </a:lnTo>
                  <a:lnTo>
                    <a:pt x="4816" y="19"/>
                  </a:lnTo>
                  <a:lnTo>
                    <a:pt x="4813" y="14"/>
                  </a:lnTo>
                  <a:lnTo>
                    <a:pt x="4808" y="11"/>
                  </a:lnTo>
                  <a:lnTo>
                    <a:pt x="4803" y="8"/>
                  </a:lnTo>
                  <a:lnTo>
                    <a:pt x="4798" y="5"/>
                  </a:lnTo>
                  <a:lnTo>
                    <a:pt x="4792" y="3"/>
                  </a:lnTo>
                  <a:lnTo>
                    <a:pt x="4785" y="1"/>
                  </a:lnTo>
                  <a:lnTo>
                    <a:pt x="4779" y="0"/>
                  </a:lnTo>
                  <a:lnTo>
                    <a:pt x="4773" y="0"/>
                  </a:lnTo>
                  <a:lnTo>
                    <a:pt x="6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14" name="Line 29"/>
            <p:cNvSpPr>
              <a:spLocks noChangeShapeType="1"/>
            </p:cNvSpPr>
            <p:nvPr/>
          </p:nvSpPr>
          <p:spPr bwMode="auto">
            <a:xfrm flipV="1">
              <a:off x="447" y="1273"/>
              <a:ext cx="1867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15" name="Freeform 30"/>
            <p:cNvSpPr>
              <a:spLocks/>
            </p:cNvSpPr>
            <p:nvPr/>
          </p:nvSpPr>
          <p:spPr bwMode="auto">
            <a:xfrm>
              <a:off x="484" y="1180"/>
              <a:ext cx="109" cy="180"/>
            </a:xfrm>
            <a:custGeom>
              <a:avLst/>
              <a:gdLst>
                <a:gd name="T0" fmla="*/ 0 w 269"/>
                <a:gd name="T1" fmla="*/ 1 h 291"/>
                <a:gd name="T2" fmla="*/ 0 w 269"/>
                <a:gd name="T3" fmla="*/ 0 h 291"/>
                <a:gd name="T4" fmla="*/ 0 w 269"/>
                <a:gd name="T5" fmla="*/ 1 h 291"/>
                <a:gd name="T6" fmla="*/ 0 w 269"/>
                <a:gd name="T7" fmla="*/ 1 h 2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291"/>
                <a:gd name="T14" fmla="*/ 269 w 269"/>
                <a:gd name="T15" fmla="*/ 291 h 2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291">
                  <a:moveTo>
                    <a:pt x="269" y="145"/>
                  </a:moveTo>
                  <a:lnTo>
                    <a:pt x="0" y="0"/>
                  </a:lnTo>
                  <a:lnTo>
                    <a:pt x="0" y="291"/>
                  </a:lnTo>
                  <a:lnTo>
                    <a:pt x="269" y="14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16" name="Freeform 31"/>
            <p:cNvSpPr>
              <a:spLocks/>
            </p:cNvSpPr>
            <p:nvPr/>
          </p:nvSpPr>
          <p:spPr bwMode="auto">
            <a:xfrm>
              <a:off x="484" y="1180"/>
              <a:ext cx="109" cy="180"/>
            </a:xfrm>
            <a:custGeom>
              <a:avLst/>
              <a:gdLst>
                <a:gd name="T0" fmla="*/ 0 w 269"/>
                <a:gd name="T1" fmla="*/ 1 h 291"/>
                <a:gd name="T2" fmla="*/ 0 w 269"/>
                <a:gd name="T3" fmla="*/ 0 h 291"/>
                <a:gd name="T4" fmla="*/ 0 w 269"/>
                <a:gd name="T5" fmla="*/ 1 h 291"/>
                <a:gd name="T6" fmla="*/ 0 w 269"/>
                <a:gd name="T7" fmla="*/ 1 h 2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291"/>
                <a:gd name="T14" fmla="*/ 269 w 269"/>
                <a:gd name="T15" fmla="*/ 291 h 2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291">
                  <a:moveTo>
                    <a:pt x="269" y="145"/>
                  </a:moveTo>
                  <a:lnTo>
                    <a:pt x="0" y="0"/>
                  </a:lnTo>
                  <a:lnTo>
                    <a:pt x="0" y="291"/>
                  </a:lnTo>
                  <a:lnTo>
                    <a:pt x="269" y="145"/>
                  </a:lnTo>
                  <a:close/>
                </a:path>
              </a:pathLst>
            </a:custGeom>
            <a:solidFill>
              <a:srgbClr val="C0C0C0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17" name="Rectangle 32"/>
            <p:cNvSpPr>
              <a:spLocks noChangeArrowheads="1"/>
            </p:cNvSpPr>
            <p:nvPr/>
          </p:nvSpPr>
          <p:spPr bwMode="auto">
            <a:xfrm>
              <a:off x="608" y="1205"/>
              <a:ext cx="101" cy="1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18" name="Rectangle 33"/>
            <p:cNvSpPr>
              <a:spLocks noChangeArrowheads="1"/>
            </p:cNvSpPr>
            <p:nvPr/>
          </p:nvSpPr>
          <p:spPr bwMode="auto">
            <a:xfrm>
              <a:off x="608" y="1205"/>
              <a:ext cx="101" cy="143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19" name="Rectangle 34"/>
            <p:cNvSpPr>
              <a:spLocks noChangeArrowheads="1"/>
            </p:cNvSpPr>
            <p:nvPr/>
          </p:nvSpPr>
          <p:spPr bwMode="auto">
            <a:xfrm>
              <a:off x="2009" y="1211"/>
              <a:ext cx="101" cy="1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20" name="Rectangle 35"/>
            <p:cNvSpPr>
              <a:spLocks noChangeArrowheads="1"/>
            </p:cNvSpPr>
            <p:nvPr/>
          </p:nvSpPr>
          <p:spPr bwMode="auto">
            <a:xfrm>
              <a:off x="2009" y="1211"/>
              <a:ext cx="101" cy="139"/>
            </a:xfrm>
            <a:prstGeom prst="rect">
              <a:avLst/>
            </a:prstGeom>
            <a:solidFill>
              <a:schemeClr val="bg1"/>
            </a:solidFill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21" name="Freeform 36"/>
            <p:cNvSpPr>
              <a:spLocks/>
            </p:cNvSpPr>
            <p:nvPr/>
          </p:nvSpPr>
          <p:spPr bwMode="auto">
            <a:xfrm>
              <a:off x="2143" y="1211"/>
              <a:ext cx="100" cy="139"/>
            </a:xfrm>
            <a:custGeom>
              <a:avLst/>
              <a:gdLst>
                <a:gd name="T0" fmla="*/ 0 w 248"/>
                <a:gd name="T1" fmla="*/ 0 h 227"/>
                <a:gd name="T2" fmla="*/ 0 w 248"/>
                <a:gd name="T3" fmla="*/ 1 h 227"/>
                <a:gd name="T4" fmla="*/ 0 w 248"/>
                <a:gd name="T5" fmla="*/ 1 h 227"/>
                <a:gd name="T6" fmla="*/ 0 w 248"/>
                <a:gd name="T7" fmla="*/ 1 h 227"/>
                <a:gd name="T8" fmla="*/ 0 w 248"/>
                <a:gd name="T9" fmla="*/ 1 h 227"/>
                <a:gd name="T10" fmla="*/ 0 w 248"/>
                <a:gd name="T11" fmla="*/ 1 h 227"/>
                <a:gd name="T12" fmla="*/ 0 w 248"/>
                <a:gd name="T13" fmla="*/ 1 h 227"/>
                <a:gd name="T14" fmla="*/ 0 w 248"/>
                <a:gd name="T15" fmla="*/ 1 h 227"/>
                <a:gd name="T16" fmla="*/ 0 w 248"/>
                <a:gd name="T17" fmla="*/ 1 h 227"/>
                <a:gd name="T18" fmla="*/ 0 w 248"/>
                <a:gd name="T19" fmla="*/ 1 h 227"/>
                <a:gd name="T20" fmla="*/ 0 w 248"/>
                <a:gd name="T21" fmla="*/ 1 h 227"/>
                <a:gd name="T22" fmla="*/ 0 w 248"/>
                <a:gd name="T23" fmla="*/ 1 h 227"/>
                <a:gd name="T24" fmla="*/ 0 w 248"/>
                <a:gd name="T25" fmla="*/ 1 h 227"/>
                <a:gd name="T26" fmla="*/ 0 w 248"/>
                <a:gd name="T27" fmla="*/ 1 h 227"/>
                <a:gd name="T28" fmla="*/ 0 w 248"/>
                <a:gd name="T29" fmla="*/ 1 h 227"/>
                <a:gd name="T30" fmla="*/ 0 w 248"/>
                <a:gd name="T31" fmla="*/ 1 h 227"/>
                <a:gd name="T32" fmla="*/ 0 w 248"/>
                <a:gd name="T33" fmla="*/ 1 h 227"/>
                <a:gd name="T34" fmla="*/ 0 w 248"/>
                <a:gd name="T35" fmla="*/ 1 h 227"/>
                <a:gd name="T36" fmla="*/ 0 w 248"/>
                <a:gd name="T37" fmla="*/ 1 h 227"/>
                <a:gd name="T38" fmla="*/ 0 w 248"/>
                <a:gd name="T39" fmla="*/ 1 h 227"/>
                <a:gd name="T40" fmla="*/ 0 w 248"/>
                <a:gd name="T41" fmla="*/ 1 h 227"/>
                <a:gd name="T42" fmla="*/ 0 w 248"/>
                <a:gd name="T43" fmla="*/ 1 h 227"/>
                <a:gd name="T44" fmla="*/ 0 w 248"/>
                <a:gd name="T45" fmla="*/ 1 h 227"/>
                <a:gd name="T46" fmla="*/ 0 w 248"/>
                <a:gd name="T47" fmla="*/ 1 h 227"/>
                <a:gd name="T48" fmla="*/ 0 w 248"/>
                <a:gd name="T49" fmla="*/ 1 h 227"/>
                <a:gd name="T50" fmla="*/ 0 w 248"/>
                <a:gd name="T51" fmla="*/ 1 h 227"/>
                <a:gd name="T52" fmla="*/ 0 w 248"/>
                <a:gd name="T53" fmla="*/ 1 h 227"/>
                <a:gd name="T54" fmla="*/ 0 w 248"/>
                <a:gd name="T55" fmla="*/ 1 h 227"/>
                <a:gd name="T56" fmla="*/ 0 w 248"/>
                <a:gd name="T57" fmla="*/ 1 h 227"/>
                <a:gd name="T58" fmla="*/ 0 w 248"/>
                <a:gd name="T59" fmla="*/ 1 h 227"/>
                <a:gd name="T60" fmla="*/ 0 w 248"/>
                <a:gd name="T61" fmla="*/ 1 h 227"/>
                <a:gd name="T62" fmla="*/ 0 w 248"/>
                <a:gd name="T63" fmla="*/ 1 h 227"/>
                <a:gd name="T64" fmla="*/ 0 w 248"/>
                <a:gd name="T65" fmla="*/ 1 h 227"/>
                <a:gd name="T66" fmla="*/ 0 w 248"/>
                <a:gd name="T67" fmla="*/ 0 h 2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227"/>
                <a:gd name="T104" fmla="*/ 248 w 248"/>
                <a:gd name="T105" fmla="*/ 227 h 2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227">
                  <a:moveTo>
                    <a:pt x="124" y="0"/>
                  </a:moveTo>
                  <a:lnTo>
                    <a:pt x="111" y="0"/>
                  </a:lnTo>
                  <a:lnTo>
                    <a:pt x="99" y="1"/>
                  </a:lnTo>
                  <a:lnTo>
                    <a:pt x="88" y="5"/>
                  </a:lnTo>
                  <a:lnTo>
                    <a:pt x="75" y="9"/>
                  </a:lnTo>
                  <a:lnTo>
                    <a:pt x="65" y="14"/>
                  </a:lnTo>
                  <a:lnTo>
                    <a:pt x="54" y="19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8" y="41"/>
                  </a:lnTo>
                  <a:lnTo>
                    <a:pt x="21" y="50"/>
                  </a:lnTo>
                  <a:lnTo>
                    <a:pt x="14" y="60"/>
                  </a:lnTo>
                  <a:lnTo>
                    <a:pt x="10" y="70"/>
                  </a:lnTo>
                  <a:lnTo>
                    <a:pt x="6" y="80"/>
                  </a:lnTo>
                  <a:lnTo>
                    <a:pt x="2" y="91"/>
                  </a:lnTo>
                  <a:lnTo>
                    <a:pt x="1" y="102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2" y="137"/>
                  </a:lnTo>
                  <a:lnTo>
                    <a:pt x="6" y="148"/>
                  </a:lnTo>
                  <a:lnTo>
                    <a:pt x="10" y="158"/>
                  </a:lnTo>
                  <a:lnTo>
                    <a:pt x="14" y="168"/>
                  </a:lnTo>
                  <a:lnTo>
                    <a:pt x="21" y="178"/>
                  </a:lnTo>
                  <a:lnTo>
                    <a:pt x="28" y="186"/>
                  </a:lnTo>
                  <a:lnTo>
                    <a:pt x="37" y="194"/>
                  </a:lnTo>
                  <a:lnTo>
                    <a:pt x="46" y="201"/>
                  </a:lnTo>
                  <a:lnTo>
                    <a:pt x="54" y="208"/>
                  </a:lnTo>
                  <a:lnTo>
                    <a:pt x="65" y="214"/>
                  </a:lnTo>
                  <a:lnTo>
                    <a:pt x="75" y="219"/>
                  </a:lnTo>
                  <a:lnTo>
                    <a:pt x="88" y="222"/>
                  </a:lnTo>
                  <a:lnTo>
                    <a:pt x="99" y="225"/>
                  </a:lnTo>
                  <a:lnTo>
                    <a:pt x="111" y="227"/>
                  </a:lnTo>
                  <a:lnTo>
                    <a:pt x="124" y="227"/>
                  </a:lnTo>
                  <a:lnTo>
                    <a:pt x="136" y="227"/>
                  </a:lnTo>
                  <a:lnTo>
                    <a:pt x="149" y="225"/>
                  </a:lnTo>
                  <a:lnTo>
                    <a:pt x="161" y="222"/>
                  </a:lnTo>
                  <a:lnTo>
                    <a:pt x="172" y="219"/>
                  </a:lnTo>
                  <a:lnTo>
                    <a:pt x="183" y="214"/>
                  </a:lnTo>
                  <a:lnTo>
                    <a:pt x="193" y="208"/>
                  </a:lnTo>
                  <a:lnTo>
                    <a:pt x="203" y="201"/>
                  </a:lnTo>
                  <a:lnTo>
                    <a:pt x="212" y="194"/>
                  </a:lnTo>
                  <a:lnTo>
                    <a:pt x="219" y="186"/>
                  </a:lnTo>
                  <a:lnTo>
                    <a:pt x="227" y="178"/>
                  </a:lnTo>
                  <a:lnTo>
                    <a:pt x="233" y="168"/>
                  </a:lnTo>
                  <a:lnTo>
                    <a:pt x="238" y="158"/>
                  </a:lnTo>
                  <a:lnTo>
                    <a:pt x="243" y="148"/>
                  </a:lnTo>
                  <a:lnTo>
                    <a:pt x="246" y="137"/>
                  </a:lnTo>
                  <a:lnTo>
                    <a:pt x="248" y="126"/>
                  </a:lnTo>
                  <a:lnTo>
                    <a:pt x="248" y="119"/>
                  </a:lnTo>
                  <a:lnTo>
                    <a:pt x="248" y="113"/>
                  </a:lnTo>
                  <a:lnTo>
                    <a:pt x="248" y="108"/>
                  </a:lnTo>
                  <a:lnTo>
                    <a:pt x="248" y="102"/>
                  </a:lnTo>
                  <a:lnTo>
                    <a:pt x="246" y="91"/>
                  </a:lnTo>
                  <a:lnTo>
                    <a:pt x="243" y="80"/>
                  </a:lnTo>
                  <a:lnTo>
                    <a:pt x="238" y="70"/>
                  </a:lnTo>
                  <a:lnTo>
                    <a:pt x="233" y="60"/>
                  </a:lnTo>
                  <a:lnTo>
                    <a:pt x="227" y="50"/>
                  </a:lnTo>
                  <a:lnTo>
                    <a:pt x="219" y="41"/>
                  </a:lnTo>
                  <a:lnTo>
                    <a:pt x="212" y="32"/>
                  </a:lnTo>
                  <a:lnTo>
                    <a:pt x="203" y="26"/>
                  </a:lnTo>
                  <a:lnTo>
                    <a:pt x="193" y="19"/>
                  </a:lnTo>
                  <a:lnTo>
                    <a:pt x="183" y="14"/>
                  </a:lnTo>
                  <a:lnTo>
                    <a:pt x="172" y="9"/>
                  </a:lnTo>
                  <a:lnTo>
                    <a:pt x="161" y="5"/>
                  </a:lnTo>
                  <a:lnTo>
                    <a:pt x="149" y="1"/>
                  </a:lnTo>
                  <a:lnTo>
                    <a:pt x="136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22" name="Freeform 37"/>
            <p:cNvSpPr>
              <a:spLocks/>
            </p:cNvSpPr>
            <p:nvPr/>
          </p:nvSpPr>
          <p:spPr bwMode="auto">
            <a:xfrm>
              <a:off x="2143" y="1211"/>
              <a:ext cx="100" cy="139"/>
            </a:xfrm>
            <a:custGeom>
              <a:avLst/>
              <a:gdLst>
                <a:gd name="T0" fmla="*/ 0 w 248"/>
                <a:gd name="T1" fmla="*/ 0 h 227"/>
                <a:gd name="T2" fmla="*/ 0 w 248"/>
                <a:gd name="T3" fmla="*/ 1 h 227"/>
                <a:gd name="T4" fmla="*/ 0 w 248"/>
                <a:gd name="T5" fmla="*/ 1 h 227"/>
                <a:gd name="T6" fmla="*/ 0 w 248"/>
                <a:gd name="T7" fmla="*/ 1 h 227"/>
                <a:gd name="T8" fmla="*/ 0 w 248"/>
                <a:gd name="T9" fmla="*/ 1 h 227"/>
                <a:gd name="T10" fmla="*/ 0 w 248"/>
                <a:gd name="T11" fmla="*/ 1 h 227"/>
                <a:gd name="T12" fmla="*/ 0 w 248"/>
                <a:gd name="T13" fmla="*/ 1 h 227"/>
                <a:gd name="T14" fmla="*/ 0 w 248"/>
                <a:gd name="T15" fmla="*/ 1 h 227"/>
                <a:gd name="T16" fmla="*/ 0 w 248"/>
                <a:gd name="T17" fmla="*/ 1 h 227"/>
                <a:gd name="T18" fmla="*/ 0 w 248"/>
                <a:gd name="T19" fmla="*/ 1 h 227"/>
                <a:gd name="T20" fmla="*/ 0 w 248"/>
                <a:gd name="T21" fmla="*/ 1 h 227"/>
                <a:gd name="T22" fmla="*/ 0 w 248"/>
                <a:gd name="T23" fmla="*/ 1 h 227"/>
                <a:gd name="T24" fmla="*/ 0 w 248"/>
                <a:gd name="T25" fmla="*/ 1 h 227"/>
                <a:gd name="T26" fmla="*/ 0 w 248"/>
                <a:gd name="T27" fmla="*/ 1 h 227"/>
                <a:gd name="T28" fmla="*/ 0 w 248"/>
                <a:gd name="T29" fmla="*/ 1 h 227"/>
                <a:gd name="T30" fmla="*/ 0 w 248"/>
                <a:gd name="T31" fmla="*/ 1 h 227"/>
                <a:gd name="T32" fmla="*/ 0 w 248"/>
                <a:gd name="T33" fmla="*/ 1 h 227"/>
                <a:gd name="T34" fmla="*/ 0 w 248"/>
                <a:gd name="T35" fmla="*/ 1 h 227"/>
                <a:gd name="T36" fmla="*/ 0 w 248"/>
                <a:gd name="T37" fmla="*/ 1 h 227"/>
                <a:gd name="T38" fmla="*/ 0 w 248"/>
                <a:gd name="T39" fmla="*/ 1 h 227"/>
                <a:gd name="T40" fmla="*/ 0 w 248"/>
                <a:gd name="T41" fmla="*/ 1 h 227"/>
                <a:gd name="T42" fmla="*/ 0 w 248"/>
                <a:gd name="T43" fmla="*/ 1 h 227"/>
                <a:gd name="T44" fmla="*/ 0 w 248"/>
                <a:gd name="T45" fmla="*/ 1 h 227"/>
                <a:gd name="T46" fmla="*/ 0 w 248"/>
                <a:gd name="T47" fmla="*/ 1 h 227"/>
                <a:gd name="T48" fmla="*/ 0 w 248"/>
                <a:gd name="T49" fmla="*/ 1 h 227"/>
                <a:gd name="T50" fmla="*/ 0 w 248"/>
                <a:gd name="T51" fmla="*/ 1 h 227"/>
                <a:gd name="T52" fmla="*/ 0 w 248"/>
                <a:gd name="T53" fmla="*/ 1 h 227"/>
                <a:gd name="T54" fmla="*/ 0 w 248"/>
                <a:gd name="T55" fmla="*/ 1 h 227"/>
                <a:gd name="T56" fmla="*/ 0 w 248"/>
                <a:gd name="T57" fmla="*/ 1 h 227"/>
                <a:gd name="T58" fmla="*/ 0 w 248"/>
                <a:gd name="T59" fmla="*/ 1 h 227"/>
                <a:gd name="T60" fmla="*/ 0 w 248"/>
                <a:gd name="T61" fmla="*/ 1 h 227"/>
                <a:gd name="T62" fmla="*/ 0 w 248"/>
                <a:gd name="T63" fmla="*/ 1 h 227"/>
                <a:gd name="T64" fmla="*/ 0 w 248"/>
                <a:gd name="T65" fmla="*/ 1 h 227"/>
                <a:gd name="T66" fmla="*/ 0 w 248"/>
                <a:gd name="T67" fmla="*/ 0 h 2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227"/>
                <a:gd name="T104" fmla="*/ 248 w 248"/>
                <a:gd name="T105" fmla="*/ 227 h 2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227">
                  <a:moveTo>
                    <a:pt x="124" y="0"/>
                  </a:moveTo>
                  <a:lnTo>
                    <a:pt x="111" y="0"/>
                  </a:lnTo>
                  <a:lnTo>
                    <a:pt x="99" y="1"/>
                  </a:lnTo>
                  <a:lnTo>
                    <a:pt x="88" y="5"/>
                  </a:lnTo>
                  <a:lnTo>
                    <a:pt x="75" y="9"/>
                  </a:lnTo>
                  <a:lnTo>
                    <a:pt x="65" y="14"/>
                  </a:lnTo>
                  <a:lnTo>
                    <a:pt x="54" y="19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8" y="41"/>
                  </a:lnTo>
                  <a:lnTo>
                    <a:pt x="21" y="50"/>
                  </a:lnTo>
                  <a:lnTo>
                    <a:pt x="14" y="60"/>
                  </a:lnTo>
                  <a:lnTo>
                    <a:pt x="10" y="70"/>
                  </a:lnTo>
                  <a:lnTo>
                    <a:pt x="6" y="80"/>
                  </a:lnTo>
                  <a:lnTo>
                    <a:pt x="2" y="91"/>
                  </a:lnTo>
                  <a:lnTo>
                    <a:pt x="1" y="102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2" y="137"/>
                  </a:lnTo>
                  <a:lnTo>
                    <a:pt x="6" y="148"/>
                  </a:lnTo>
                  <a:lnTo>
                    <a:pt x="10" y="158"/>
                  </a:lnTo>
                  <a:lnTo>
                    <a:pt x="14" y="168"/>
                  </a:lnTo>
                  <a:lnTo>
                    <a:pt x="21" y="178"/>
                  </a:lnTo>
                  <a:lnTo>
                    <a:pt x="28" y="186"/>
                  </a:lnTo>
                  <a:lnTo>
                    <a:pt x="37" y="194"/>
                  </a:lnTo>
                  <a:lnTo>
                    <a:pt x="46" y="201"/>
                  </a:lnTo>
                  <a:lnTo>
                    <a:pt x="54" y="208"/>
                  </a:lnTo>
                  <a:lnTo>
                    <a:pt x="65" y="214"/>
                  </a:lnTo>
                  <a:lnTo>
                    <a:pt x="75" y="219"/>
                  </a:lnTo>
                  <a:lnTo>
                    <a:pt x="88" y="222"/>
                  </a:lnTo>
                  <a:lnTo>
                    <a:pt x="99" y="225"/>
                  </a:lnTo>
                  <a:lnTo>
                    <a:pt x="111" y="227"/>
                  </a:lnTo>
                  <a:lnTo>
                    <a:pt x="124" y="227"/>
                  </a:lnTo>
                  <a:lnTo>
                    <a:pt x="136" y="227"/>
                  </a:lnTo>
                  <a:lnTo>
                    <a:pt x="149" y="225"/>
                  </a:lnTo>
                  <a:lnTo>
                    <a:pt x="161" y="222"/>
                  </a:lnTo>
                  <a:lnTo>
                    <a:pt x="172" y="219"/>
                  </a:lnTo>
                  <a:lnTo>
                    <a:pt x="183" y="214"/>
                  </a:lnTo>
                  <a:lnTo>
                    <a:pt x="193" y="208"/>
                  </a:lnTo>
                  <a:lnTo>
                    <a:pt x="203" y="201"/>
                  </a:lnTo>
                  <a:lnTo>
                    <a:pt x="212" y="194"/>
                  </a:lnTo>
                  <a:lnTo>
                    <a:pt x="219" y="186"/>
                  </a:lnTo>
                  <a:lnTo>
                    <a:pt x="227" y="178"/>
                  </a:lnTo>
                  <a:lnTo>
                    <a:pt x="233" y="168"/>
                  </a:lnTo>
                  <a:lnTo>
                    <a:pt x="238" y="158"/>
                  </a:lnTo>
                  <a:lnTo>
                    <a:pt x="243" y="148"/>
                  </a:lnTo>
                  <a:lnTo>
                    <a:pt x="246" y="137"/>
                  </a:lnTo>
                  <a:lnTo>
                    <a:pt x="248" y="126"/>
                  </a:lnTo>
                  <a:lnTo>
                    <a:pt x="248" y="119"/>
                  </a:lnTo>
                  <a:lnTo>
                    <a:pt x="248" y="113"/>
                  </a:lnTo>
                  <a:lnTo>
                    <a:pt x="248" y="108"/>
                  </a:lnTo>
                  <a:lnTo>
                    <a:pt x="248" y="102"/>
                  </a:lnTo>
                  <a:lnTo>
                    <a:pt x="246" y="91"/>
                  </a:lnTo>
                  <a:lnTo>
                    <a:pt x="243" y="80"/>
                  </a:lnTo>
                  <a:lnTo>
                    <a:pt x="238" y="70"/>
                  </a:lnTo>
                  <a:lnTo>
                    <a:pt x="233" y="60"/>
                  </a:lnTo>
                  <a:lnTo>
                    <a:pt x="227" y="50"/>
                  </a:lnTo>
                  <a:lnTo>
                    <a:pt x="219" y="41"/>
                  </a:lnTo>
                  <a:lnTo>
                    <a:pt x="212" y="32"/>
                  </a:lnTo>
                  <a:lnTo>
                    <a:pt x="203" y="26"/>
                  </a:lnTo>
                  <a:lnTo>
                    <a:pt x="193" y="19"/>
                  </a:lnTo>
                  <a:lnTo>
                    <a:pt x="183" y="14"/>
                  </a:lnTo>
                  <a:lnTo>
                    <a:pt x="172" y="9"/>
                  </a:lnTo>
                  <a:lnTo>
                    <a:pt x="161" y="5"/>
                  </a:lnTo>
                  <a:lnTo>
                    <a:pt x="149" y="1"/>
                  </a:lnTo>
                  <a:lnTo>
                    <a:pt x="136" y="0"/>
                  </a:lnTo>
                  <a:lnTo>
                    <a:pt x="124" y="0"/>
                  </a:lnTo>
                </a:path>
              </a:pathLst>
            </a:custGeom>
            <a:solidFill>
              <a:srgbClr val="C0C0C0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23" name="Freeform 38"/>
            <p:cNvSpPr>
              <a:spLocks/>
            </p:cNvSpPr>
            <p:nvPr/>
          </p:nvSpPr>
          <p:spPr bwMode="auto">
            <a:xfrm>
              <a:off x="1518" y="1190"/>
              <a:ext cx="108" cy="179"/>
            </a:xfrm>
            <a:custGeom>
              <a:avLst/>
              <a:gdLst>
                <a:gd name="T0" fmla="*/ 0 w 268"/>
                <a:gd name="T1" fmla="*/ 1 h 289"/>
                <a:gd name="T2" fmla="*/ 0 w 268"/>
                <a:gd name="T3" fmla="*/ 0 h 289"/>
                <a:gd name="T4" fmla="*/ 0 w 268"/>
                <a:gd name="T5" fmla="*/ 1 h 289"/>
                <a:gd name="T6" fmla="*/ 0 w 268"/>
                <a:gd name="T7" fmla="*/ 1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"/>
                <a:gd name="T13" fmla="*/ 0 h 289"/>
                <a:gd name="T14" fmla="*/ 268 w 26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" h="289">
                  <a:moveTo>
                    <a:pt x="268" y="144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268" y="14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24" name="Freeform 39"/>
            <p:cNvSpPr>
              <a:spLocks/>
            </p:cNvSpPr>
            <p:nvPr/>
          </p:nvSpPr>
          <p:spPr bwMode="auto">
            <a:xfrm>
              <a:off x="1518" y="1190"/>
              <a:ext cx="108" cy="179"/>
            </a:xfrm>
            <a:custGeom>
              <a:avLst/>
              <a:gdLst>
                <a:gd name="T0" fmla="*/ 0 w 268"/>
                <a:gd name="T1" fmla="*/ 1 h 289"/>
                <a:gd name="T2" fmla="*/ 0 w 268"/>
                <a:gd name="T3" fmla="*/ 0 h 289"/>
                <a:gd name="T4" fmla="*/ 0 w 268"/>
                <a:gd name="T5" fmla="*/ 1 h 289"/>
                <a:gd name="T6" fmla="*/ 0 w 268"/>
                <a:gd name="T7" fmla="*/ 1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"/>
                <a:gd name="T13" fmla="*/ 0 h 289"/>
                <a:gd name="T14" fmla="*/ 268 w 26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" h="289">
                  <a:moveTo>
                    <a:pt x="268" y="144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268" y="144"/>
                  </a:lnTo>
                  <a:close/>
                </a:path>
              </a:pathLst>
            </a:custGeom>
            <a:solidFill>
              <a:srgbClr val="C0C0C0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25" name="Rectangle 40"/>
            <p:cNvSpPr>
              <a:spLocks noChangeArrowheads="1"/>
            </p:cNvSpPr>
            <p:nvPr/>
          </p:nvSpPr>
          <p:spPr bwMode="auto">
            <a:xfrm>
              <a:off x="1640" y="1215"/>
              <a:ext cx="325" cy="133"/>
            </a:xfrm>
            <a:prstGeom prst="rect">
              <a:avLst/>
            </a:prstGeom>
            <a:solidFill>
              <a:srgbClr val="F7FD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26" name="Rectangle 41"/>
            <p:cNvSpPr>
              <a:spLocks noChangeArrowheads="1"/>
            </p:cNvSpPr>
            <p:nvPr/>
          </p:nvSpPr>
          <p:spPr bwMode="auto">
            <a:xfrm>
              <a:off x="1640" y="1215"/>
              <a:ext cx="325" cy="133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27" name="Line 42"/>
            <p:cNvSpPr>
              <a:spLocks noChangeShapeType="1"/>
            </p:cNvSpPr>
            <p:nvPr/>
          </p:nvSpPr>
          <p:spPr bwMode="auto">
            <a:xfrm>
              <a:off x="2060" y="1213"/>
              <a:ext cx="3" cy="13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28" name="Line 43"/>
            <p:cNvSpPr>
              <a:spLocks noChangeShapeType="1"/>
            </p:cNvSpPr>
            <p:nvPr/>
          </p:nvSpPr>
          <p:spPr bwMode="auto">
            <a:xfrm>
              <a:off x="659" y="1198"/>
              <a:ext cx="1" cy="15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29" name="Rectangle 44"/>
            <p:cNvSpPr>
              <a:spLocks noChangeArrowheads="1"/>
            </p:cNvSpPr>
            <p:nvPr/>
          </p:nvSpPr>
          <p:spPr bwMode="auto">
            <a:xfrm>
              <a:off x="1726" y="1219"/>
              <a:ext cx="13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luc</a:t>
              </a:r>
            </a:p>
          </p:txBody>
        </p:sp>
        <p:sp>
          <p:nvSpPr>
            <p:cNvPr id="12430" name="Rectangle 45"/>
            <p:cNvSpPr>
              <a:spLocks noChangeArrowheads="1"/>
            </p:cNvSpPr>
            <p:nvPr/>
          </p:nvSpPr>
          <p:spPr bwMode="auto">
            <a:xfrm>
              <a:off x="955" y="1298"/>
              <a:ext cx="454" cy="13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31" name="Rectangle 46"/>
            <p:cNvSpPr>
              <a:spLocks noChangeArrowheads="1"/>
            </p:cNvSpPr>
            <p:nvPr/>
          </p:nvSpPr>
          <p:spPr bwMode="auto">
            <a:xfrm>
              <a:off x="955" y="1298"/>
              <a:ext cx="454" cy="131"/>
            </a:xfrm>
            <a:prstGeom prst="rect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32" name="Rectangle 47"/>
            <p:cNvSpPr>
              <a:spLocks noChangeArrowheads="1"/>
            </p:cNvSpPr>
            <p:nvPr/>
          </p:nvSpPr>
          <p:spPr bwMode="auto">
            <a:xfrm>
              <a:off x="777" y="1113"/>
              <a:ext cx="211" cy="13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33" name="Rectangle 48"/>
            <p:cNvSpPr>
              <a:spLocks noChangeArrowheads="1"/>
            </p:cNvSpPr>
            <p:nvPr/>
          </p:nvSpPr>
          <p:spPr bwMode="auto">
            <a:xfrm>
              <a:off x="777" y="1113"/>
              <a:ext cx="211" cy="133"/>
            </a:xfrm>
            <a:prstGeom prst="rect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434" name="Rectangle 49"/>
            <p:cNvSpPr>
              <a:spLocks noChangeArrowheads="1"/>
            </p:cNvSpPr>
            <p:nvPr/>
          </p:nvSpPr>
          <p:spPr bwMode="auto">
            <a:xfrm>
              <a:off x="785" y="1111"/>
              <a:ext cx="1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gag</a:t>
              </a:r>
            </a:p>
          </p:txBody>
        </p:sp>
        <p:sp>
          <p:nvSpPr>
            <p:cNvPr id="12435" name="Rectangle 50"/>
            <p:cNvSpPr>
              <a:spLocks noChangeArrowheads="1"/>
            </p:cNvSpPr>
            <p:nvPr/>
          </p:nvSpPr>
          <p:spPr bwMode="auto">
            <a:xfrm>
              <a:off x="1099" y="1298"/>
              <a:ext cx="1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pol</a:t>
              </a:r>
            </a:p>
          </p:txBody>
        </p:sp>
      </p:grpSp>
      <p:sp>
        <p:nvSpPr>
          <p:cNvPr id="105523" name="Freeform 51"/>
          <p:cNvSpPr>
            <a:spLocks/>
          </p:cNvSpPr>
          <p:nvPr/>
        </p:nvSpPr>
        <p:spPr bwMode="auto">
          <a:xfrm>
            <a:off x="381000" y="3925888"/>
            <a:ext cx="2592388" cy="1779587"/>
          </a:xfrm>
          <a:custGeom>
            <a:avLst/>
            <a:gdLst/>
            <a:ahLst/>
            <a:cxnLst>
              <a:cxn ang="0">
                <a:pos x="201" y="663"/>
              </a:cxn>
              <a:cxn ang="0">
                <a:pos x="297" y="630"/>
              </a:cxn>
              <a:cxn ang="0">
                <a:pos x="426" y="582"/>
              </a:cxn>
              <a:cxn ang="0">
                <a:pos x="538" y="516"/>
              </a:cxn>
              <a:cxn ang="0">
                <a:pos x="635" y="435"/>
              </a:cxn>
              <a:cxn ang="0">
                <a:pos x="699" y="386"/>
              </a:cxn>
              <a:cxn ang="0">
                <a:pos x="764" y="321"/>
              </a:cxn>
              <a:cxn ang="0">
                <a:pos x="876" y="240"/>
              </a:cxn>
              <a:cxn ang="0">
                <a:pos x="961" y="169"/>
              </a:cxn>
              <a:cxn ang="0">
                <a:pos x="1040" y="124"/>
              </a:cxn>
              <a:cxn ang="0">
                <a:pos x="1117" y="77"/>
              </a:cxn>
              <a:cxn ang="0">
                <a:pos x="1235" y="22"/>
              </a:cxn>
              <a:cxn ang="0">
                <a:pos x="1336" y="0"/>
              </a:cxn>
              <a:cxn ang="0">
                <a:pos x="1404" y="0"/>
              </a:cxn>
              <a:cxn ang="0">
                <a:pos x="1502" y="18"/>
              </a:cxn>
              <a:cxn ang="0">
                <a:pos x="1596" y="52"/>
              </a:cxn>
              <a:cxn ang="0">
                <a:pos x="1680" y="126"/>
              </a:cxn>
              <a:cxn ang="0">
                <a:pos x="1728" y="224"/>
              </a:cxn>
              <a:cxn ang="0">
                <a:pos x="1744" y="321"/>
              </a:cxn>
              <a:cxn ang="0">
                <a:pos x="1744" y="386"/>
              </a:cxn>
              <a:cxn ang="0">
                <a:pos x="1740" y="500"/>
              </a:cxn>
              <a:cxn ang="0">
                <a:pos x="1720" y="602"/>
              </a:cxn>
              <a:cxn ang="0">
                <a:pos x="1693" y="700"/>
              </a:cxn>
              <a:cxn ang="0">
                <a:pos x="1660" y="776"/>
              </a:cxn>
              <a:cxn ang="0">
                <a:pos x="1615" y="858"/>
              </a:cxn>
              <a:cxn ang="0">
                <a:pos x="1567" y="939"/>
              </a:cxn>
              <a:cxn ang="0">
                <a:pos x="1487" y="1021"/>
              </a:cxn>
              <a:cxn ang="0">
                <a:pos x="1406" y="1086"/>
              </a:cxn>
              <a:cxn ang="0">
                <a:pos x="1345" y="1110"/>
              </a:cxn>
              <a:cxn ang="0">
                <a:pos x="1214" y="1151"/>
              </a:cxn>
              <a:cxn ang="0">
                <a:pos x="1101" y="1183"/>
              </a:cxn>
              <a:cxn ang="0">
                <a:pos x="989" y="1200"/>
              </a:cxn>
              <a:cxn ang="0">
                <a:pos x="884" y="1208"/>
              </a:cxn>
              <a:cxn ang="0">
                <a:pos x="764" y="1216"/>
              </a:cxn>
              <a:cxn ang="0">
                <a:pos x="683" y="1216"/>
              </a:cxn>
              <a:cxn ang="0">
                <a:pos x="555" y="1216"/>
              </a:cxn>
              <a:cxn ang="0">
                <a:pos x="426" y="1216"/>
              </a:cxn>
              <a:cxn ang="0">
                <a:pos x="307" y="1196"/>
              </a:cxn>
              <a:cxn ang="0">
                <a:pos x="233" y="1163"/>
              </a:cxn>
              <a:cxn ang="0">
                <a:pos x="169" y="1118"/>
              </a:cxn>
              <a:cxn ang="0">
                <a:pos x="88" y="1053"/>
              </a:cxn>
              <a:cxn ang="0">
                <a:pos x="31" y="992"/>
              </a:cxn>
              <a:cxn ang="0">
                <a:pos x="0" y="920"/>
              </a:cxn>
              <a:cxn ang="0">
                <a:pos x="12" y="842"/>
              </a:cxn>
              <a:cxn ang="0">
                <a:pos x="40" y="777"/>
              </a:cxn>
              <a:cxn ang="0">
                <a:pos x="88" y="728"/>
              </a:cxn>
              <a:cxn ang="0">
                <a:pos x="153" y="679"/>
              </a:cxn>
              <a:cxn ang="0">
                <a:pos x="168" y="672"/>
              </a:cxn>
            </a:cxnLst>
            <a:rect l="0" t="0" r="r" b="b"/>
            <a:pathLst>
              <a:path w="1745" h="1217">
                <a:moveTo>
                  <a:pt x="168" y="672"/>
                </a:moveTo>
                <a:lnTo>
                  <a:pt x="201" y="663"/>
                </a:lnTo>
                <a:lnTo>
                  <a:pt x="233" y="647"/>
                </a:lnTo>
                <a:lnTo>
                  <a:pt x="297" y="630"/>
                </a:lnTo>
                <a:lnTo>
                  <a:pt x="362" y="614"/>
                </a:lnTo>
                <a:lnTo>
                  <a:pt x="426" y="582"/>
                </a:lnTo>
                <a:lnTo>
                  <a:pt x="490" y="549"/>
                </a:lnTo>
                <a:lnTo>
                  <a:pt x="538" y="516"/>
                </a:lnTo>
                <a:lnTo>
                  <a:pt x="592" y="476"/>
                </a:lnTo>
                <a:lnTo>
                  <a:pt x="635" y="435"/>
                </a:lnTo>
                <a:lnTo>
                  <a:pt x="663" y="419"/>
                </a:lnTo>
                <a:lnTo>
                  <a:pt x="699" y="386"/>
                </a:lnTo>
                <a:lnTo>
                  <a:pt x="731" y="354"/>
                </a:lnTo>
                <a:lnTo>
                  <a:pt x="764" y="321"/>
                </a:lnTo>
                <a:lnTo>
                  <a:pt x="828" y="272"/>
                </a:lnTo>
                <a:lnTo>
                  <a:pt x="876" y="240"/>
                </a:lnTo>
                <a:lnTo>
                  <a:pt x="908" y="207"/>
                </a:lnTo>
                <a:lnTo>
                  <a:pt x="961" y="169"/>
                </a:lnTo>
                <a:lnTo>
                  <a:pt x="1005" y="142"/>
                </a:lnTo>
                <a:lnTo>
                  <a:pt x="1040" y="124"/>
                </a:lnTo>
                <a:lnTo>
                  <a:pt x="1080" y="96"/>
                </a:lnTo>
                <a:lnTo>
                  <a:pt x="1117" y="77"/>
                </a:lnTo>
                <a:lnTo>
                  <a:pt x="1164" y="48"/>
                </a:lnTo>
                <a:lnTo>
                  <a:pt x="1235" y="22"/>
                </a:lnTo>
                <a:lnTo>
                  <a:pt x="1278" y="12"/>
                </a:lnTo>
                <a:lnTo>
                  <a:pt x="1336" y="0"/>
                </a:lnTo>
                <a:lnTo>
                  <a:pt x="1368" y="0"/>
                </a:lnTo>
                <a:lnTo>
                  <a:pt x="1404" y="0"/>
                </a:lnTo>
                <a:lnTo>
                  <a:pt x="1448" y="8"/>
                </a:lnTo>
                <a:lnTo>
                  <a:pt x="1502" y="18"/>
                </a:lnTo>
                <a:lnTo>
                  <a:pt x="1547" y="33"/>
                </a:lnTo>
                <a:lnTo>
                  <a:pt x="1596" y="52"/>
                </a:lnTo>
                <a:lnTo>
                  <a:pt x="1648" y="94"/>
                </a:lnTo>
                <a:lnTo>
                  <a:pt x="1680" y="126"/>
                </a:lnTo>
                <a:lnTo>
                  <a:pt x="1709" y="167"/>
                </a:lnTo>
                <a:lnTo>
                  <a:pt x="1728" y="224"/>
                </a:lnTo>
                <a:lnTo>
                  <a:pt x="1744" y="289"/>
                </a:lnTo>
                <a:lnTo>
                  <a:pt x="1744" y="321"/>
                </a:lnTo>
                <a:lnTo>
                  <a:pt x="1744" y="354"/>
                </a:lnTo>
                <a:lnTo>
                  <a:pt x="1744" y="386"/>
                </a:lnTo>
                <a:lnTo>
                  <a:pt x="1744" y="451"/>
                </a:lnTo>
                <a:lnTo>
                  <a:pt x="1740" y="500"/>
                </a:lnTo>
                <a:lnTo>
                  <a:pt x="1728" y="565"/>
                </a:lnTo>
                <a:lnTo>
                  <a:pt x="1720" y="602"/>
                </a:lnTo>
                <a:lnTo>
                  <a:pt x="1705" y="659"/>
                </a:lnTo>
                <a:lnTo>
                  <a:pt x="1693" y="700"/>
                </a:lnTo>
                <a:lnTo>
                  <a:pt x="1676" y="736"/>
                </a:lnTo>
                <a:lnTo>
                  <a:pt x="1660" y="776"/>
                </a:lnTo>
                <a:lnTo>
                  <a:pt x="1631" y="826"/>
                </a:lnTo>
                <a:lnTo>
                  <a:pt x="1615" y="858"/>
                </a:lnTo>
                <a:lnTo>
                  <a:pt x="1599" y="891"/>
                </a:lnTo>
                <a:lnTo>
                  <a:pt x="1567" y="939"/>
                </a:lnTo>
                <a:lnTo>
                  <a:pt x="1519" y="988"/>
                </a:lnTo>
                <a:lnTo>
                  <a:pt x="1487" y="1021"/>
                </a:lnTo>
                <a:lnTo>
                  <a:pt x="1455" y="1053"/>
                </a:lnTo>
                <a:lnTo>
                  <a:pt x="1406" y="1086"/>
                </a:lnTo>
                <a:lnTo>
                  <a:pt x="1381" y="1098"/>
                </a:lnTo>
                <a:lnTo>
                  <a:pt x="1345" y="1110"/>
                </a:lnTo>
                <a:lnTo>
                  <a:pt x="1302" y="1127"/>
                </a:lnTo>
                <a:lnTo>
                  <a:pt x="1214" y="1151"/>
                </a:lnTo>
                <a:lnTo>
                  <a:pt x="1149" y="1167"/>
                </a:lnTo>
                <a:lnTo>
                  <a:pt x="1101" y="1183"/>
                </a:lnTo>
                <a:lnTo>
                  <a:pt x="1042" y="1188"/>
                </a:lnTo>
                <a:lnTo>
                  <a:pt x="989" y="1200"/>
                </a:lnTo>
                <a:lnTo>
                  <a:pt x="940" y="1200"/>
                </a:lnTo>
                <a:lnTo>
                  <a:pt x="884" y="1208"/>
                </a:lnTo>
                <a:lnTo>
                  <a:pt x="825" y="1208"/>
                </a:lnTo>
                <a:lnTo>
                  <a:pt x="764" y="1216"/>
                </a:lnTo>
                <a:lnTo>
                  <a:pt x="715" y="1216"/>
                </a:lnTo>
                <a:lnTo>
                  <a:pt x="683" y="1216"/>
                </a:lnTo>
                <a:lnTo>
                  <a:pt x="603" y="1216"/>
                </a:lnTo>
                <a:lnTo>
                  <a:pt x="555" y="1216"/>
                </a:lnTo>
                <a:lnTo>
                  <a:pt x="474" y="1216"/>
                </a:lnTo>
                <a:lnTo>
                  <a:pt x="426" y="1216"/>
                </a:lnTo>
                <a:lnTo>
                  <a:pt x="383" y="1212"/>
                </a:lnTo>
                <a:lnTo>
                  <a:pt x="307" y="1196"/>
                </a:lnTo>
                <a:lnTo>
                  <a:pt x="281" y="1183"/>
                </a:lnTo>
                <a:lnTo>
                  <a:pt x="233" y="1163"/>
                </a:lnTo>
                <a:lnTo>
                  <a:pt x="205" y="1147"/>
                </a:lnTo>
                <a:lnTo>
                  <a:pt x="169" y="1118"/>
                </a:lnTo>
                <a:lnTo>
                  <a:pt x="138" y="1094"/>
                </a:lnTo>
                <a:lnTo>
                  <a:pt x="88" y="1053"/>
                </a:lnTo>
                <a:lnTo>
                  <a:pt x="56" y="1021"/>
                </a:lnTo>
                <a:lnTo>
                  <a:pt x="31" y="992"/>
                </a:lnTo>
                <a:lnTo>
                  <a:pt x="16" y="964"/>
                </a:lnTo>
                <a:lnTo>
                  <a:pt x="0" y="920"/>
                </a:lnTo>
                <a:lnTo>
                  <a:pt x="0" y="887"/>
                </a:lnTo>
                <a:lnTo>
                  <a:pt x="12" y="842"/>
                </a:lnTo>
                <a:lnTo>
                  <a:pt x="24" y="809"/>
                </a:lnTo>
                <a:lnTo>
                  <a:pt x="40" y="777"/>
                </a:lnTo>
                <a:lnTo>
                  <a:pt x="63" y="752"/>
                </a:lnTo>
                <a:lnTo>
                  <a:pt x="88" y="728"/>
                </a:lnTo>
                <a:lnTo>
                  <a:pt x="121" y="695"/>
                </a:lnTo>
                <a:lnTo>
                  <a:pt x="153" y="679"/>
                </a:lnTo>
                <a:lnTo>
                  <a:pt x="156" y="684"/>
                </a:lnTo>
                <a:lnTo>
                  <a:pt x="168" y="672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54510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905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05524" name="Oval 52"/>
          <p:cNvSpPr>
            <a:spLocks noChangeArrowheads="1"/>
          </p:cNvSpPr>
          <p:nvPr/>
        </p:nvSpPr>
        <p:spPr bwMode="auto">
          <a:xfrm rot="19680000">
            <a:off x="1298575" y="4492625"/>
            <a:ext cx="1293813" cy="6127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745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11111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grpSp>
        <p:nvGrpSpPr>
          <p:cNvPr id="12294" name="Group 53"/>
          <p:cNvGrpSpPr>
            <a:grpSpLocks/>
          </p:cNvGrpSpPr>
          <p:nvPr/>
        </p:nvGrpSpPr>
        <p:grpSpPr bwMode="auto">
          <a:xfrm>
            <a:off x="2033588" y="5137150"/>
            <a:ext cx="641350" cy="747713"/>
            <a:chOff x="1451" y="3097"/>
            <a:chExt cx="404" cy="471"/>
          </a:xfrm>
        </p:grpSpPr>
        <p:sp>
          <p:nvSpPr>
            <p:cNvPr id="12374" name="Oval 54"/>
            <p:cNvSpPr>
              <a:spLocks noChangeArrowheads="1"/>
            </p:cNvSpPr>
            <p:nvPr/>
          </p:nvSpPr>
          <p:spPr bwMode="auto">
            <a:xfrm>
              <a:off x="1570" y="3097"/>
              <a:ext cx="38" cy="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75" name="Oval 55"/>
            <p:cNvSpPr>
              <a:spLocks noChangeArrowheads="1"/>
            </p:cNvSpPr>
            <p:nvPr/>
          </p:nvSpPr>
          <p:spPr bwMode="auto">
            <a:xfrm>
              <a:off x="1660" y="3185"/>
              <a:ext cx="38" cy="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76" name="Oval 56"/>
            <p:cNvSpPr>
              <a:spLocks noChangeArrowheads="1"/>
            </p:cNvSpPr>
            <p:nvPr/>
          </p:nvSpPr>
          <p:spPr bwMode="auto">
            <a:xfrm>
              <a:off x="1615" y="3259"/>
              <a:ext cx="38" cy="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77" name="Oval 57"/>
            <p:cNvSpPr>
              <a:spLocks noChangeArrowheads="1"/>
            </p:cNvSpPr>
            <p:nvPr/>
          </p:nvSpPr>
          <p:spPr bwMode="auto">
            <a:xfrm>
              <a:off x="1675" y="3104"/>
              <a:ext cx="38" cy="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78" name="Oval 58"/>
            <p:cNvSpPr>
              <a:spLocks noChangeArrowheads="1"/>
            </p:cNvSpPr>
            <p:nvPr/>
          </p:nvSpPr>
          <p:spPr bwMode="auto">
            <a:xfrm>
              <a:off x="1533" y="3266"/>
              <a:ext cx="37" cy="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79" name="Oval 59"/>
            <p:cNvSpPr>
              <a:spLocks noChangeArrowheads="1"/>
            </p:cNvSpPr>
            <p:nvPr/>
          </p:nvSpPr>
          <p:spPr bwMode="auto">
            <a:xfrm>
              <a:off x="1765" y="3192"/>
              <a:ext cx="37" cy="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80" name="Oval 60"/>
            <p:cNvSpPr>
              <a:spLocks noChangeArrowheads="1"/>
            </p:cNvSpPr>
            <p:nvPr/>
          </p:nvSpPr>
          <p:spPr bwMode="auto">
            <a:xfrm>
              <a:off x="1525" y="3354"/>
              <a:ext cx="38" cy="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81" name="Oval 61"/>
            <p:cNvSpPr>
              <a:spLocks noChangeArrowheads="1"/>
            </p:cNvSpPr>
            <p:nvPr/>
          </p:nvSpPr>
          <p:spPr bwMode="auto">
            <a:xfrm>
              <a:off x="1533" y="3178"/>
              <a:ext cx="37" cy="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82" name="Oval 62"/>
            <p:cNvSpPr>
              <a:spLocks noChangeArrowheads="1"/>
            </p:cNvSpPr>
            <p:nvPr/>
          </p:nvSpPr>
          <p:spPr bwMode="auto">
            <a:xfrm>
              <a:off x="1788" y="3273"/>
              <a:ext cx="37" cy="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83" name="Oval 63"/>
            <p:cNvSpPr>
              <a:spLocks noChangeArrowheads="1"/>
            </p:cNvSpPr>
            <p:nvPr/>
          </p:nvSpPr>
          <p:spPr bwMode="auto">
            <a:xfrm>
              <a:off x="1645" y="3362"/>
              <a:ext cx="38" cy="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84" name="Oval 64"/>
            <p:cNvSpPr>
              <a:spLocks noChangeArrowheads="1"/>
            </p:cNvSpPr>
            <p:nvPr/>
          </p:nvSpPr>
          <p:spPr bwMode="auto">
            <a:xfrm>
              <a:off x="1600" y="3435"/>
              <a:ext cx="38" cy="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85" name="Oval 65"/>
            <p:cNvSpPr>
              <a:spLocks noChangeArrowheads="1"/>
            </p:cNvSpPr>
            <p:nvPr/>
          </p:nvSpPr>
          <p:spPr bwMode="auto">
            <a:xfrm>
              <a:off x="1817" y="3413"/>
              <a:ext cx="38" cy="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86" name="Oval 66"/>
            <p:cNvSpPr>
              <a:spLocks noChangeArrowheads="1"/>
            </p:cNvSpPr>
            <p:nvPr/>
          </p:nvSpPr>
          <p:spPr bwMode="auto">
            <a:xfrm>
              <a:off x="1713" y="3443"/>
              <a:ext cx="37" cy="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87" name="Oval 67"/>
            <p:cNvSpPr>
              <a:spLocks noChangeArrowheads="1"/>
            </p:cNvSpPr>
            <p:nvPr/>
          </p:nvSpPr>
          <p:spPr bwMode="auto">
            <a:xfrm>
              <a:off x="1750" y="3369"/>
              <a:ext cx="38" cy="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88" name="Oval 68"/>
            <p:cNvSpPr>
              <a:spLocks noChangeArrowheads="1"/>
            </p:cNvSpPr>
            <p:nvPr/>
          </p:nvSpPr>
          <p:spPr bwMode="auto">
            <a:xfrm>
              <a:off x="1705" y="3531"/>
              <a:ext cx="38" cy="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89" name="Oval 69"/>
            <p:cNvSpPr>
              <a:spLocks noChangeArrowheads="1"/>
            </p:cNvSpPr>
            <p:nvPr/>
          </p:nvSpPr>
          <p:spPr bwMode="auto">
            <a:xfrm>
              <a:off x="1451" y="3336"/>
              <a:ext cx="37" cy="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</p:grpSp>
      <p:sp>
        <p:nvSpPr>
          <p:cNvPr id="12295" name="Oval 70"/>
          <p:cNvSpPr>
            <a:spLocks noChangeArrowheads="1"/>
          </p:cNvSpPr>
          <p:nvPr/>
        </p:nvSpPr>
        <p:spPr bwMode="auto">
          <a:xfrm>
            <a:off x="1600200" y="4862513"/>
            <a:ext cx="261938" cy="161925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alt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296" name="Oval 71"/>
          <p:cNvSpPr>
            <a:spLocks noChangeArrowheads="1"/>
          </p:cNvSpPr>
          <p:nvPr/>
        </p:nvSpPr>
        <p:spPr bwMode="auto">
          <a:xfrm>
            <a:off x="1862138" y="4594225"/>
            <a:ext cx="428625" cy="2540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alt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05544" name="Line 72"/>
          <p:cNvSpPr>
            <a:spLocks noChangeShapeType="1"/>
          </p:cNvSpPr>
          <p:nvPr/>
        </p:nvSpPr>
        <p:spPr bwMode="auto">
          <a:xfrm>
            <a:off x="2484438" y="5102225"/>
            <a:ext cx="773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grpSp>
        <p:nvGrpSpPr>
          <p:cNvPr id="12298" name="Group 73"/>
          <p:cNvGrpSpPr>
            <a:grpSpLocks/>
          </p:cNvGrpSpPr>
          <p:nvPr/>
        </p:nvGrpSpPr>
        <p:grpSpPr bwMode="auto">
          <a:xfrm>
            <a:off x="3387725" y="4738688"/>
            <a:ext cx="869950" cy="527050"/>
            <a:chOff x="2460" y="2684"/>
            <a:chExt cx="585" cy="360"/>
          </a:xfrm>
        </p:grpSpPr>
        <p:sp>
          <p:nvSpPr>
            <p:cNvPr id="12359" name="Oval 74"/>
            <p:cNvSpPr>
              <a:spLocks noChangeArrowheads="1"/>
            </p:cNvSpPr>
            <p:nvPr/>
          </p:nvSpPr>
          <p:spPr bwMode="auto">
            <a:xfrm>
              <a:off x="2540" y="2940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60" name="Oval 75"/>
            <p:cNvSpPr>
              <a:spLocks noChangeArrowheads="1"/>
            </p:cNvSpPr>
            <p:nvPr/>
          </p:nvSpPr>
          <p:spPr bwMode="auto">
            <a:xfrm>
              <a:off x="2644" y="2996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61" name="Oval 76"/>
            <p:cNvSpPr>
              <a:spLocks noChangeArrowheads="1"/>
            </p:cNvSpPr>
            <p:nvPr/>
          </p:nvSpPr>
          <p:spPr bwMode="auto">
            <a:xfrm>
              <a:off x="2804" y="2684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62" name="Oval 77"/>
            <p:cNvSpPr>
              <a:spLocks noChangeArrowheads="1"/>
            </p:cNvSpPr>
            <p:nvPr/>
          </p:nvSpPr>
          <p:spPr bwMode="auto">
            <a:xfrm>
              <a:off x="2668" y="2884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63" name="Oval 78"/>
            <p:cNvSpPr>
              <a:spLocks noChangeArrowheads="1"/>
            </p:cNvSpPr>
            <p:nvPr/>
          </p:nvSpPr>
          <p:spPr bwMode="auto">
            <a:xfrm>
              <a:off x="2644" y="2700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64" name="Oval 79"/>
            <p:cNvSpPr>
              <a:spLocks noChangeArrowheads="1"/>
            </p:cNvSpPr>
            <p:nvPr/>
          </p:nvSpPr>
          <p:spPr bwMode="auto">
            <a:xfrm>
              <a:off x="2756" y="3004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65" name="Oval 80"/>
            <p:cNvSpPr>
              <a:spLocks noChangeArrowheads="1"/>
            </p:cNvSpPr>
            <p:nvPr/>
          </p:nvSpPr>
          <p:spPr bwMode="auto">
            <a:xfrm>
              <a:off x="2716" y="2788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66" name="Oval 81"/>
            <p:cNvSpPr>
              <a:spLocks noChangeArrowheads="1"/>
            </p:cNvSpPr>
            <p:nvPr/>
          </p:nvSpPr>
          <p:spPr bwMode="auto">
            <a:xfrm>
              <a:off x="2460" y="2988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67" name="Oval 82"/>
            <p:cNvSpPr>
              <a:spLocks noChangeArrowheads="1"/>
            </p:cNvSpPr>
            <p:nvPr/>
          </p:nvSpPr>
          <p:spPr bwMode="auto">
            <a:xfrm>
              <a:off x="2836" y="2796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68" name="Oval 83"/>
            <p:cNvSpPr>
              <a:spLocks noChangeArrowheads="1"/>
            </p:cNvSpPr>
            <p:nvPr/>
          </p:nvSpPr>
          <p:spPr bwMode="auto">
            <a:xfrm>
              <a:off x="2772" y="2908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69" name="Oval 84"/>
            <p:cNvSpPr>
              <a:spLocks noChangeArrowheads="1"/>
            </p:cNvSpPr>
            <p:nvPr/>
          </p:nvSpPr>
          <p:spPr bwMode="auto">
            <a:xfrm>
              <a:off x="2900" y="2924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70" name="Oval 85"/>
            <p:cNvSpPr>
              <a:spLocks noChangeArrowheads="1"/>
            </p:cNvSpPr>
            <p:nvPr/>
          </p:nvSpPr>
          <p:spPr bwMode="auto">
            <a:xfrm>
              <a:off x="2948" y="2804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71" name="Oval 86"/>
            <p:cNvSpPr>
              <a:spLocks noChangeArrowheads="1"/>
            </p:cNvSpPr>
            <p:nvPr/>
          </p:nvSpPr>
          <p:spPr bwMode="auto">
            <a:xfrm>
              <a:off x="2588" y="2824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72" name="Oval 87"/>
            <p:cNvSpPr>
              <a:spLocks noChangeArrowheads="1"/>
            </p:cNvSpPr>
            <p:nvPr/>
          </p:nvSpPr>
          <p:spPr bwMode="auto">
            <a:xfrm>
              <a:off x="2948" y="2700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73" name="Oval 88"/>
            <p:cNvSpPr>
              <a:spLocks noChangeArrowheads="1"/>
            </p:cNvSpPr>
            <p:nvPr/>
          </p:nvSpPr>
          <p:spPr bwMode="auto">
            <a:xfrm>
              <a:off x="3005" y="2900"/>
              <a:ext cx="40" cy="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677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alt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</p:grpSp>
      <p:sp>
        <p:nvSpPr>
          <p:cNvPr id="12299" name="Rectangle 89"/>
          <p:cNvSpPr>
            <a:spLocks noChangeArrowheads="1"/>
          </p:cNvSpPr>
          <p:nvPr/>
        </p:nvSpPr>
        <p:spPr bwMode="auto">
          <a:xfrm>
            <a:off x="3148692" y="5776913"/>
            <a:ext cx="1533754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Incubation with </a:t>
            </a:r>
          </a:p>
          <a:p>
            <a:r>
              <a:rPr lang="en-US" altLang="en-US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en-US" altLang="en-US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ntibodies or 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plasma</a:t>
            </a:r>
          </a:p>
        </p:txBody>
      </p:sp>
      <p:grpSp>
        <p:nvGrpSpPr>
          <p:cNvPr id="12300" name="Group 90"/>
          <p:cNvGrpSpPr>
            <a:grpSpLocks/>
          </p:cNvGrpSpPr>
          <p:nvPr/>
        </p:nvGrpSpPr>
        <p:grpSpPr bwMode="auto">
          <a:xfrm>
            <a:off x="3413125" y="5391150"/>
            <a:ext cx="915988" cy="304800"/>
            <a:chOff x="2400" y="3208"/>
            <a:chExt cx="616" cy="208"/>
          </a:xfrm>
        </p:grpSpPr>
        <p:sp>
          <p:nvSpPr>
            <p:cNvPr id="12355" name="Line 91"/>
            <p:cNvSpPr>
              <a:spLocks noChangeShapeType="1"/>
            </p:cNvSpPr>
            <p:nvPr/>
          </p:nvSpPr>
          <p:spPr bwMode="auto">
            <a:xfrm>
              <a:off x="2400" y="3320"/>
              <a:ext cx="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56" name="Line 92"/>
            <p:cNvSpPr>
              <a:spLocks noChangeShapeType="1"/>
            </p:cNvSpPr>
            <p:nvPr/>
          </p:nvSpPr>
          <p:spPr bwMode="auto">
            <a:xfrm>
              <a:off x="2408" y="3208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57" name="Line 93"/>
            <p:cNvSpPr>
              <a:spLocks noChangeShapeType="1"/>
            </p:cNvSpPr>
            <p:nvPr/>
          </p:nvSpPr>
          <p:spPr bwMode="auto">
            <a:xfrm>
              <a:off x="2728" y="3312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sp>
          <p:nvSpPr>
            <p:cNvPr id="12358" name="Line 94"/>
            <p:cNvSpPr>
              <a:spLocks noChangeShapeType="1"/>
            </p:cNvSpPr>
            <p:nvPr/>
          </p:nvSpPr>
          <p:spPr bwMode="auto">
            <a:xfrm>
              <a:off x="3009" y="3208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en-US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</p:grpSp>
      <p:sp>
        <p:nvSpPr>
          <p:cNvPr id="12301" name="Rectangle 95"/>
          <p:cNvSpPr>
            <a:spLocks noChangeArrowheads="1"/>
          </p:cNvSpPr>
          <p:nvPr/>
        </p:nvSpPr>
        <p:spPr bwMode="auto">
          <a:xfrm>
            <a:off x="1191245" y="1416050"/>
            <a:ext cx="209743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HIV genomic luc vector</a:t>
            </a:r>
          </a:p>
        </p:txBody>
      </p:sp>
      <p:sp>
        <p:nvSpPr>
          <p:cNvPr id="12302" name="Line 96"/>
          <p:cNvSpPr>
            <a:spLocks noChangeShapeType="1"/>
          </p:cNvSpPr>
          <p:nvPr/>
        </p:nvSpPr>
        <p:spPr bwMode="auto">
          <a:xfrm>
            <a:off x="2259013" y="3181350"/>
            <a:ext cx="1208087" cy="4763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03" name="Line 97"/>
          <p:cNvSpPr>
            <a:spLocks noChangeShapeType="1"/>
          </p:cNvSpPr>
          <p:nvPr/>
        </p:nvSpPr>
        <p:spPr bwMode="auto">
          <a:xfrm>
            <a:off x="2259013" y="3181350"/>
            <a:ext cx="1208087" cy="4763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04" name="Freeform 98"/>
          <p:cNvSpPr>
            <a:spLocks/>
          </p:cNvSpPr>
          <p:nvPr/>
        </p:nvSpPr>
        <p:spPr bwMode="auto">
          <a:xfrm>
            <a:off x="2224088" y="2809875"/>
            <a:ext cx="1312862" cy="366713"/>
          </a:xfrm>
          <a:custGeom>
            <a:avLst/>
            <a:gdLst>
              <a:gd name="T0" fmla="*/ 2147483647 w 2042"/>
              <a:gd name="T1" fmla="*/ 0 h 373"/>
              <a:gd name="T2" fmla="*/ 2147483647 w 2042"/>
              <a:gd name="T3" fmla="*/ 2147483647 h 373"/>
              <a:gd name="T4" fmla="*/ 2147483647 w 2042"/>
              <a:gd name="T5" fmla="*/ 2147483647 h 373"/>
              <a:gd name="T6" fmla="*/ 2147483647 w 2042"/>
              <a:gd name="T7" fmla="*/ 2147483647 h 373"/>
              <a:gd name="T8" fmla="*/ 2147483647 w 2042"/>
              <a:gd name="T9" fmla="*/ 2147483647 h 373"/>
              <a:gd name="T10" fmla="*/ 2147483647 w 2042"/>
              <a:gd name="T11" fmla="*/ 2147483647 h 373"/>
              <a:gd name="T12" fmla="*/ 2147483647 w 2042"/>
              <a:gd name="T13" fmla="*/ 2147483647 h 373"/>
              <a:gd name="T14" fmla="*/ 2147483647 w 2042"/>
              <a:gd name="T15" fmla="*/ 2147483647 h 373"/>
              <a:gd name="T16" fmla="*/ 0 w 2042"/>
              <a:gd name="T17" fmla="*/ 2147483647 h 373"/>
              <a:gd name="T18" fmla="*/ 2147483647 w 2042"/>
              <a:gd name="T19" fmla="*/ 2147483647 h 373"/>
              <a:gd name="T20" fmla="*/ 2147483647 w 2042"/>
              <a:gd name="T21" fmla="*/ 2147483647 h 373"/>
              <a:gd name="T22" fmla="*/ 2147483647 w 2042"/>
              <a:gd name="T23" fmla="*/ 2147483647 h 373"/>
              <a:gd name="T24" fmla="*/ 2147483647 w 2042"/>
              <a:gd name="T25" fmla="*/ 2147483647 h 373"/>
              <a:gd name="T26" fmla="*/ 2147483647 w 2042"/>
              <a:gd name="T27" fmla="*/ 2147483647 h 373"/>
              <a:gd name="T28" fmla="*/ 2147483647 w 2042"/>
              <a:gd name="T29" fmla="*/ 2147483647 h 373"/>
              <a:gd name="T30" fmla="*/ 2147483647 w 2042"/>
              <a:gd name="T31" fmla="*/ 2147483647 h 373"/>
              <a:gd name="T32" fmla="*/ 2147483647 w 2042"/>
              <a:gd name="T33" fmla="*/ 2147483647 h 373"/>
              <a:gd name="T34" fmla="*/ 2147483647 w 2042"/>
              <a:gd name="T35" fmla="*/ 2147483647 h 373"/>
              <a:gd name="T36" fmla="*/ 2147483647 w 2042"/>
              <a:gd name="T37" fmla="*/ 2147483647 h 373"/>
              <a:gd name="T38" fmla="*/ 2147483647 w 2042"/>
              <a:gd name="T39" fmla="*/ 2147483647 h 373"/>
              <a:gd name="T40" fmla="*/ 2147483647 w 2042"/>
              <a:gd name="T41" fmla="*/ 2147483647 h 373"/>
              <a:gd name="T42" fmla="*/ 2147483647 w 2042"/>
              <a:gd name="T43" fmla="*/ 2147483647 h 373"/>
              <a:gd name="T44" fmla="*/ 2147483647 w 2042"/>
              <a:gd name="T45" fmla="*/ 2147483647 h 373"/>
              <a:gd name="T46" fmla="*/ 2147483647 w 2042"/>
              <a:gd name="T47" fmla="*/ 2147483647 h 373"/>
              <a:gd name="T48" fmla="*/ 2147483647 w 2042"/>
              <a:gd name="T49" fmla="*/ 2147483647 h 373"/>
              <a:gd name="T50" fmla="*/ 2147483647 w 2042"/>
              <a:gd name="T51" fmla="*/ 2147483647 h 373"/>
              <a:gd name="T52" fmla="*/ 2147483647 w 2042"/>
              <a:gd name="T53" fmla="*/ 2147483647 h 373"/>
              <a:gd name="T54" fmla="*/ 2147483647 w 2042"/>
              <a:gd name="T55" fmla="*/ 2147483647 h 373"/>
              <a:gd name="T56" fmla="*/ 2147483647 w 2042"/>
              <a:gd name="T57" fmla="*/ 2147483647 h 373"/>
              <a:gd name="T58" fmla="*/ 2147483647 w 2042"/>
              <a:gd name="T59" fmla="*/ 2147483647 h 373"/>
              <a:gd name="T60" fmla="*/ 2147483647 w 2042"/>
              <a:gd name="T61" fmla="*/ 2147483647 h 373"/>
              <a:gd name="T62" fmla="*/ 2147483647 w 2042"/>
              <a:gd name="T63" fmla="*/ 2147483647 h 373"/>
              <a:gd name="T64" fmla="*/ 2147483647 w 2042"/>
              <a:gd name="T65" fmla="*/ 2147483647 h 373"/>
              <a:gd name="T66" fmla="*/ 2147483647 w 2042"/>
              <a:gd name="T67" fmla="*/ 0 h 3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42"/>
              <a:gd name="T103" fmla="*/ 0 h 373"/>
              <a:gd name="T104" fmla="*/ 2042 w 2042"/>
              <a:gd name="T105" fmla="*/ 373 h 3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42" h="373">
                <a:moveTo>
                  <a:pt x="62" y="0"/>
                </a:moveTo>
                <a:lnTo>
                  <a:pt x="56" y="0"/>
                </a:lnTo>
                <a:lnTo>
                  <a:pt x="49" y="1"/>
                </a:lnTo>
                <a:lnTo>
                  <a:pt x="43" y="2"/>
                </a:lnTo>
                <a:lnTo>
                  <a:pt x="38" y="5"/>
                </a:lnTo>
                <a:lnTo>
                  <a:pt x="32" y="7"/>
                </a:lnTo>
                <a:lnTo>
                  <a:pt x="27" y="10"/>
                </a:lnTo>
                <a:lnTo>
                  <a:pt x="23" y="14"/>
                </a:lnTo>
                <a:lnTo>
                  <a:pt x="18" y="17"/>
                </a:lnTo>
                <a:lnTo>
                  <a:pt x="15" y="22"/>
                </a:lnTo>
                <a:lnTo>
                  <a:pt x="11" y="27"/>
                </a:lnTo>
                <a:lnTo>
                  <a:pt x="7" y="32"/>
                </a:lnTo>
                <a:lnTo>
                  <a:pt x="5" y="37"/>
                </a:lnTo>
                <a:lnTo>
                  <a:pt x="3" y="43"/>
                </a:lnTo>
                <a:lnTo>
                  <a:pt x="1" y="50"/>
                </a:lnTo>
                <a:lnTo>
                  <a:pt x="1" y="56"/>
                </a:lnTo>
                <a:lnTo>
                  <a:pt x="0" y="62"/>
                </a:lnTo>
                <a:lnTo>
                  <a:pt x="0" y="310"/>
                </a:lnTo>
                <a:lnTo>
                  <a:pt x="1" y="317"/>
                </a:lnTo>
                <a:lnTo>
                  <a:pt x="1" y="323"/>
                </a:lnTo>
                <a:lnTo>
                  <a:pt x="3" y="329"/>
                </a:lnTo>
                <a:lnTo>
                  <a:pt x="5" y="334"/>
                </a:lnTo>
                <a:lnTo>
                  <a:pt x="7" y="340"/>
                </a:lnTo>
                <a:lnTo>
                  <a:pt x="11" y="345"/>
                </a:lnTo>
                <a:lnTo>
                  <a:pt x="15" y="350"/>
                </a:lnTo>
                <a:lnTo>
                  <a:pt x="18" y="354"/>
                </a:lnTo>
                <a:lnTo>
                  <a:pt x="23" y="358"/>
                </a:lnTo>
                <a:lnTo>
                  <a:pt x="27" y="361"/>
                </a:lnTo>
                <a:lnTo>
                  <a:pt x="32" y="365"/>
                </a:lnTo>
                <a:lnTo>
                  <a:pt x="38" y="368"/>
                </a:lnTo>
                <a:lnTo>
                  <a:pt x="43" y="370"/>
                </a:lnTo>
                <a:lnTo>
                  <a:pt x="49" y="371"/>
                </a:lnTo>
                <a:lnTo>
                  <a:pt x="56" y="373"/>
                </a:lnTo>
                <a:lnTo>
                  <a:pt x="62" y="373"/>
                </a:lnTo>
                <a:lnTo>
                  <a:pt x="1980" y="373"/>
                </a:lnTo>
                <a:lnTo>
                  <a:pt x="1986" y="373"/>
                </a:lnTo>
                <a:lnTo>
                  <a:pt x="1992" y="371"/>
                </a:lnTo>
                <a:lnTo>
                  <a:pt x="1999" y="370"/>
                </a:lnTo>
                <a:lnTo>
                  <a:pt x="2005" y="368"/>
                </a:lnTo>
                <a:lnTo>
                  <a:pt x="2010" y="365"/>
                </a:lnTo>
                <a:lnTo>
                  <a:pt x="2015" y="361"/>
                </a:lnTo>
                <a:lnTo>
                  <a:pt x="2020" y="358"/>
                </a:lnTo>
                <a:lnTo>
                  <a:pt x="2023" y="354"/>
                </a:lnTo>
                <a:lnTo>
                  <a:pt x="2028" y="350"/>
                </a:lnTo>
                <a:lnTo>
                  <a:pt x="2032" y="345"/>
                </a:lnTo>
                <a:lnTo>
                  <a:pt x="2035" y="340"/>
                </a:lnTo>
                <a:lnTo>
                  <a:pt x="2037" y="334"/>
                </a:lnTo>
                <a:lnTo>
                  <a:pt x="2040" y="329"/>
                </a:lnTo>
                <a:lnTo>
                  <a:pt x="2041" y="323"/>
                </a:lnTo>
                <a:lnTo>
                  <a:pt x="2042" y="317"/>
                </a:lnTo>
                <a:lnTo>
                  <a:pt x="2042" y="310"/>
                </a:lnTo>
                <a:lnTo>
                  <a:pt x="2042" y="62"/>
                </a:lnTo>
                <a:lnTo>
                  <a:pt x="2042" y="56"/>
                </a:lnTo>
                <a:lnTo>
                  <a:pt x="2041" y="50"/>
                </a:lnTo>
                <a:lnTo>
                  <a:pt x="2040" y="43"/>
                </a:lnTo>
                <a:lnTo>
                  <a:pt x="2037" y="37"/>
                </a:lnTo>
                <a:lnTo>
                  <a:pt x="2035" y="32"/>
                </a:lnTo>
                <a:lnTo>
                  <a:pt x="2032" y="27"/>
                </a:lnTo>
                <a:lnTo>
                  <a:pt x="2028" y="22"/>
                </a:lnTo>
                <a:lnTo>
                  <a:pt x="2023" y="17"/>
                </a:lnTo>
                <a:lnTo>
                  <a:pt x="2020" y="14"/>
                </a:lnTo>
                <a:lnTo>
                  <a:pt x="2015" y="10"/>
                </a:lnTo>
                <a:lnTo>
                  <a:pt x="2010" y="7"/>
                </a:lnTo>
                <a:lnTo>
                  <a:pt x="2005" y="5"/>
                </a:lnTo>
                <a:lnTo>
                  <a:pt x="1999" y="2"/>
                </a:lnTo>
                <a:lnTo>
                  <a:pt x="1992" y="1"/>
                </a:lnTo>
                <a:lnTo>
                  <a:pt x="1986" y="0"/>
                </a:lnTo>
                <a:lnTo>
                  <a:pt x="1980" y="0"/>
                </a:lnTo>
                <a:lnTo>
                  <a:pt x="6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05" name="Freeform 99"/>
          <p:cNvSpPr>
            <a:spLocks/>
          </p:cNvSpPr>
          <p:nvPr/>
        </p:nvSpPr>
        <p:spPr bwMode="auto">
          <a:xfrm>
            <a:off x="3187700" y="2701925"/>
            <a:ext cx="158750" cy="227013"/>
          </a:xfrm>
          <a:custGeom>
            <a:avLst/>
            <a:gdLst>
              <a:gd name="T0" fmla="*/ 2147483647 w 248"/>
              <a:gd name="T1" fmla="*/ 2147483647 h 228"/>
              <a:gd name="T2" fmla="*/ 2147483647 w 248"/>
              <a:gd name="T3" fmla="*/ 2147483647 h 228"/>
              <a:gd name="T4" fmla="*/ 2147483647 w 248"/>
              <a:gd name="T5" fmla="*/ 2147483647 h 228"/>
              <a:gd name="T6" fmla="*/ 2147483647 w 248"/>
              <a:gd name="T7" fmla="*/ 2147483647 h 228"/>
              <a:gd name="T8" fmla="*/ 2147483647 w 248"/>
              <a:gd name="T9" fmla="*/ 2147483647 h 228"/>
              <a:gd name="T10" fmla="*/ 2147483647 w 248"/>
              <a:gd name="T11" fmla="*/ 2147483647 h 228"/>
              <a:gd name="T12" fmla="*/ 2147483647 w 248"/>
              <a:gd name="T13" fmla="*/ 2147483647 h 228"/>
              <a:gd name="T14" fmla="*/ 0 w 248"/>
              <a:gd name="T15" fmla="*/ 2147483647 h 228"/>
              <a:gd name="T16" fmla="*/ 0 w 248"/>
              <a:gd name="T17" fmla="*/ 2147483647 h 228"/>
              <a:gd name="T18" fmla="*/ 0 w 248"/>
              <a:gd name="T19" fmla="*/ 2147483647 h 228"/>
              <a:gd name="T20" fmla="*/ 2147483647 w 248"/>
              <a:gd name="T21" fmla="*/ 2147483647 h 228"/>
              <a:gd name="T22" fmla="*/ 2147483647 w 248"/>
              <a:gd name="T23" fmla="*/ 2147483647 h 228"/>
              <a:gd name="T24" fmla="*/ 2147483647 w 248"/>
              <a:gd name="T25" fmla="*/ 2147483647 h 228"/>
              <a:gd name="T26" fmla="*/ 2147483647 w 248"/>
              <a:gd name="T27" fmla="*/ 2147483647 h 228"/>
              <a:gd name="T28" fmla="*/ 2147483647 w 248"/>
              <a:gd name="T29" fmla="*/ 2147483647 h 228"/>
              <a:gd name="T30" fmla="*/ 2147483647 w 248"/>
              <a:gd name="T31" fmla="*/ 2147483647 h 228"/>
              <a:gd name="T32" fmla="*/ 2147483647 w 248"/>
              <a:gd name="T33" fmla="*/ 2147483647 h 228"/>
              <a:gd name="T34" fmla="*/ 2147483647 w 248"/>
              <a:gd name="T35" fmla="*/ 2147483647 h 228"/>
              <a:gd name="T36" fmla="*/ 2147483647 w 248"/>
              <a:gd name="T37" fmla="*/ 2147483647 h 228"/>
              <a:gd name="T38" fmla="*/ 2147483647 w 248"/>
              <a:gd name="T39" fmla="*/ 2147483647 h 228"/>
              <a:gd name="T40" fmla="*/ 2147483647 w 248"/>
              <a:gd name="T41" fmla="*/ 2147483647 h 228"/>
              <a:gd name="T42" fmla="*/ 2147483647 w 248"/>
              <a:gd name="T43" fmla="*/ 2147483647 h 228"/>
              <a:gd name="T44" fmla="*/ 2147483647 w 248"/>
              <a:gd name="T45" fmla="*/ 2147483647 h 228"/>
              <a:gd name="T46" fmla="*/ 2147483647 w 248"/>
              <a:gd name="T47" fmla="*/ 2147483647 h 228"/>
              <a:gd name="T48" fmla="*/ 2147483647 w 248"/>
              <a:gd name="T49" fmla="*/ 2147483647 h 228"/>
              <a:gd name="T50" fmla="*/ 2147483647 w 248"/>
              <a:gd name="T51" fmla="*/ 2147483647 h 228"/>
              <a:gd name="T52" fmla="*/ 2147483647 w 248"/>
              <a:gd name="T53" fmla="*/ 2147483647 h 228"/>
              <a:gd name="T54" fmla="*/ 2147483647 w 248"/>
              <a:gd name="T55" fmla="*/ 2147483647 h 228"/>
              <a:gd name="T56" fmla="*/ 2147483647 w 248"/>
              <a:gd name="T57" fmla="*/ 2147483647 h 228"/>
              <a:gd name="T58" fmla="*/ 2147483647 w 248"/>
              <a:gd name="T59" fmla="*/ 2147483647 h 228"/>
              <a:gd name="T60" fmla="*/ 2147483647 w 248"/>
              <a:gd name="T61" fmla="*/ 2147483647 h 228"/>
              <a:gd name="T62" fmla="*/ 2147483647 w 248"/>
              <a:gd name="T63" fmla="*/ 2147483647 h 228"/>
              <a:gd name="T64" fmla="*/ 2147483647 w 248"/>
              <a:gd name="T65" fmla="*/ 2147483647 h 228"/>
              <a:gd name="T66" fmla="*/ 2147483647 w 248"/>
              <a:gd name="T67" fmla="*/ 2147483647 h 2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8"/>
              <a:gd name="T103" fmla="*/ 0 h 228"/>
              <a:gd name="T104" fmla="*/ 248 w 248"/>
              <a:gd name="T105" fmla="*/ 228 h 2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8" h="228">
                <a:moveTo>
                  <a:pt x="124" y="0"/>
                </a:moveTo>
                <a:lnTo>
                  <a:pt x="110" y="1"/>
                </a:lnTo>
                <a:lnTo>
                  <a:pt x="98" y="2"/>
                </a:lnTo>
                <a:lnTo>
                  <a:pt x="87" y="5"/>
                </a:lnTo>
                <a:lnTo>
                  <a:pt x="75" y="10"/>
                </a:lnTo>
                <a:lnTo>
                  <a:pt x="64" y="13"/>
                </a:lnTo>
                <a:lnTo>
                  <a:pt x="54" y="19"/>
                </a:lnTo>
                <a:lnTo>
                  <a:pt x="44" y="26"/>
                </a:lnTo>
                <a:lnTo>
                  <a:pt x="36" y="33"/>
                </a:lnTo>
                <a:lnTo>
                  <a:pt x="27" y="42"/>
                </a:lnTo>
                <a:lnTo>
                  <a:pt x="21" y="51"/>
                </a:lnTo>
                <a:lnTo>
                  <a:pt x="15" y="59"/>
                </a:lnTo>
                <a:lnTo>
                  <a:pt x="8" y="69"/>
                </a:lnTo>
                <a:lnTo>
                  <a:pt x="5" y="80"/>
                </a:lnTo>
                <a:lnTo>
                  <a:pt x="2" y="92"/>
                </a:lnTo>
                <a:lnTo>
                  <a:pt x="0" y="103"/>
                </a:lnTo>
                <a:lnTo>
                  <a:pt x="0" y="108"/>
                </a:lnTo>
                <a:lnTo>
                  <a:pt x="0" y="114"/>
                </a:lnTo>
                <a:lnTo>
                  <a:pt x="0" y="120"/>
                </a:lnTo>
                <a:lnTo>
                  <a:pt x="0" y="125"/>
                </a:lnTo>
                <a:lnTo>
                  <a:pt x="2" y="137"/>
                </a:lnTo>
                <a:lnTo>
                  <a:pt x="5" y="147"/>
                </a:lnTo>
                <a:lnTo>
                  <a:pt x="8" y="159"/>
                </a:lnTo>
                <a:lnTo>
                  <a:pt x="15" y="169"/>
                </a:lnTo>
                <a:lnTo>
                  <a:pt x="21" y="177"/>
                </a:lnTo>
                <a:lnTo>
                  <a:pt x="27" y="186"/>
                </a:lnTo>
                <a:lnTo>
                  <a:pt x="36" y="195"/>
                </a:lnTo>
                <a:lnTo>
                  <a:pt x="44" y="202"/>
                </a:lnTo>
                <a:lnTo>
                  <a:pt x="54" y="208"/>
                </a:lnTo>
                <a:lnTo>
                  <a:pt x="64" y="214"/>
                </a:lnTo>
                <a:lnTo>
                  <a:pt x="75" y="219"/>
                </a:lnTo>
                <a:lnTo>
                  <a:pt x="87" y="223"/>
                </a:lnTo>
                <a:lnTo>
                  <a:pt x="98" y="226"/>
                </a:lnTo>
                <a:lnTo>
                  <a:pt x="110" y="227"/>
                </a:lnTo>
                <a:lnTo>
                  <a:pt x="124" y="228"/>
                </a:lnTo>
                <a:lnTo>
                  <a:pt x="136" y="227"/>
                </a:lnTo>
                <a:lnTo>
                  <a:pt x="149" y="226"/>
                </a:lnTo>
                <a:lnTo>
                  <a:pt x="160" y="223"/>
                </a:lnTo>
                <a:lnTo>
                  <a:pt x="171" y="219"/>
                </a:lnTo>
                <a:lnTo>
                  <a:pt x="182" y="214"/>
                </a:lnTo>
                <a:lnTo>
                  <a:pt x="192" y="208"/>
                </a:lnTo>
                <a:lnTo>
                  <a:pt x="202" y="202"/>
                </a:lnTo>
                <a:lnTo>
                  <a:pt x="211" y="195"/>
                </a:lnTo>
                <a:lnTo>
                  <a:pt x="220" y="186"/>
                </a:lnTo>
                <a:lnTo>
                  <a:pt x="226" y="177"/>
                </a:lnTo>
                <a:lnTo>
                  <a:pt x="232" y="169"/>
                </a:lnTo>
                <a:lnTo>
                  <a:pt x="238" y="159"/>
                </a:lnTo>
                <a:lnTo>
                  <a:pt x="242" y="147"/>
                </a:lnTo>
                <a:lnTo>
                  <a:pt x="244" y="137"/>
                </a:lnTo>
                <a:lnTo>
                  <a:pt x="247" y="125"/>
                </a:lnTo>
                <a:lnTo>
                  <a:pt x="247" y="120"/>
                </a:lnTo>
                <a:lnTo>
                  <a:pt x="248" y="114"/>
                </a:lnTo>
                <a:lnTo>
                  <a:pt x="247" y="108"/>
                </a:lnTo>
                <a:lnTo>
                  <a:pt x="247" y="103"/>
                </a:lnTo>
                <a:lnTo>
                  <a:pt x="244" y="92"/>
                </a:lnTo>
                <a:lnTo>
                  <a:pt x="242" y="80"/>
                </a:lnTo>
                <a:lnTo>
                  <a:pt x="238" y="69"/>
                </a:lnTo>
                <a:lnTo>
                  <a:pt x="232" y="59"/>
                </a:lnTo>
                <a:lnTo>
                  <a:pt x="226" y="51"/>
                </a:lnTo>
                <a:lnTo>
                  <a:pt x="220" y="42"/>
                </a:lnTo>
                <a:lnTo>
                  <a:pt x="211" y="33"/>
                </a:lnTo>
                <a:lnTo>
                  <a:pt x="202" y="26"/>
                </a:lnTo>
                <a:lnTo>
                  <a:pt x="192" y="19"/>
                </a:lnTo>
                <a:lnTo>
                  <a:pt x="182" y="13"/>
                </a:lnTo>
                <a:lnTo>
                  <a:pt x="171" y="10"/>
                </a:lnTo>
                <a:lnTo>
                  <a:pt x="160" y="5"/>
                </a:lnTo>
                <a:lnTo>
                  <a:pt x="149" y="2"/>
                </a:lnTo>
                <a:lnTo>
                  <a:pt x="136" y="1"/>
                </a:lnTo>
                <a:lnTo>
                  <a:pt x="124" y="0"/>
                </a:lnTo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06" name="Freeform 100"/>
          <p:cNvSpPr>
            <a:spLocks/>
          </p:cNvSpPr>
          <p:nvPr/>
        </p:nvSpPr>
        <p:spPr bwMode="auto">
          <a:xfrm>
            <a:off x="2409825" y="2662238"/>
            <a:ext cx="171450" cy="290512"/>
          </a:xfrm>
          <a:custGeom>
            <a:avLst/>
            <a:gdLst>
              <a:gd name="T0" fmla="*/ 2147483647 w 268"/>
              <a:gd name="T1" fmla="*/ 2147483647 h 291"/>
              <a:gd name="T2" fmla="*/ 0 w 268"/>
              <a:gd name="T3" fmla="*/ 0 h 291"/>
              <a:gd name="T4" fmla="*/ 0 w 268"/>
              <a:gd name="T5" fmla="*/ 2147483647 h 291"/>
              <a:gd name="T6" fmla="*/ 2147483647 w 268"/>
              <a:gd name="T7" fmla="*/ 2147483647 h 291"/>
              <a:gd name="T8" fmla="*/ 0 60000 65536"/>
              <a:gd name="T9" fmla="*/ 0 60000 65536"/>
              <a:gd name="T10" fmla="*/ 0 60000 65536"/>
              <a:gd name="T11" fmla="*/ 0 60000 65536"/>
              <a:gd name="T12" fmla="*/ 0 w 268"/>
              <a:gd name="T13" fmla="*/ 0 h 291"/>
              <a:gd name="T14" fmla="*/ 268 w 268"/>
              <a:gd name="T15" fmla="*/ 291 h 2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" h="291">
                <a:moveTo>
                  <a:pt x="268" y="145"/>
                </a:moveTo>
                <a:lnTo>
                  <a:pt x="0" y="0"/>
                </a:lnTo>
                <a:lnTo>
                  <a:pt x="0" y="291"/>
                </a:lnTo>
                <a:lnTo>
                  <a:pt x="268" y="145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07" name="Rectangle 101"/>
          <p:cNvSpPr>
            <a:spLocks noChangeArrowheads="1"/>
          </p:cNvSpPr>
          <p:nvPr/>
        </p:nvSpPr>
        <p:spPr bwMode="auto">
          <a:xfrm>
            <a:off x="2614613" y="2717800"/>
            <a:ext cx="520700" cy="211138"/>
          </a:xfrm>
          <a:prstGeom prst="rect">
            <a:avLst/>
          </a:prstGeom>
          <a:solidFill>
            <a:srgbClr val="F48F1B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alt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08" name="Rectangle 102"/>
          <p:cNvSpPr>
            <a:spLocks noChangeArrowheads="1"/>
          </p:cNvSpPr>
          <p:nvPr/>
        </p:nvSpPr>
        <p:spPr bwMode="auto">
          <a:xfrm>
            <a:off x="2752725" y="2720975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400" i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HA</a:t>
            </a:r>
          </a:p>
        </p:txBody>
      </p:sp>
      <p:sp>
        <p:nvSpPr>
          <p:cNvPr id="105575" name="Line 103"/>
          <p:cNvSpPr>
            <a:spLocks noChangeShapeType="1"/>
          </p:cNvSpPr>
          <p:nvPr/>
        </p:nvSpPr>
        <p:spPr bwMode="auto">
          <a:xfrm rot="5400000">
            <a:off x="1163638" y="3236913"/>
            <a:ext cx="1543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10" name="Rectangle 104"/>
          <p:cNvSpPr>
            <a:spLocks noChangeArrowheads="1"/>
          </p:cNvSpPr>
          <p:nvPr/>
        </p:nvSpPr>
        <p:spPr bwMode="auto">
          <a:xfrm>
            <a:off x="2375025" y="2354263"/>
            <a:ext cx="297472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Flu </a:t>
            </a:r>
            <a:r>
              <a:rPr lang="en-US" altLang="en-US" i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HA and NA </a:t>
            </a:r>
            <a:r>
              <a:rPr lang="en-US" altLang="en-US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expression vectors</a:t>
            </a:r>
          </a:p>
        </p:txBody>
      </p:sp>
      <p:sp>
        <p:nvSpPr>
          <p:cNvPr id="12311" name="Rectangle 105"/>
          <p:cNvSpPr>
            <a:spLocks noChangeArrowheads="1"/>
          </p:cNvSpPr>
          <p:nvPr/>
        </p:nvSpPr>
        <p:spPr bwMode="auto">
          <a:xfrm>
            <a:off x="204141" y="2873375"/>
            <a:ext cx="1611018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0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Transfection</a:t>
            </a:r>
          </a:p>
          <a:p>
            <a:pPr eaLnBrk="0" hangingPunct="0"/>
            <a:r>
              <a:rPr lang="en-US" altLang="en-US" sz="20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HEK-293 Cells</a:t>
            </a:r>
          </a:p>
        </p:txBody>
      </p:sp>
      <p:sp>
        <p:nvSpPr>
          <p:cNvPr id="12312" name="Freeform 106"/>
          <p:cNvSpPr>
            <a:spLocks/>
          </p:cNvSpPr>
          <p:nvPr/>
        </p:nvSpPr>
        <p:spPr bwMode="auto">
          <a:xfrm>
            <a:off x="6502400" y="2473325"/>
            <a:ext cx="2413000" cy="1814513"/>
          </a:xfrm>
          <a:custGeom>
            <a:avLst/>
            <a:gdLst>
              <a:gd name="T0" fmla="*/ 2147483647 w 1761"/>
              <a:gd name="T1" fmla="*/ 2147483647 h 1317"/>
              <a:gd name="T2" fmla="*/ 2147483647 w 1761"/>
              <a:gd name="T3" fmla="*/ 2147483647 h 1317"/>
              <a:gd name="T4" fmla="*/ 2147483647 w 1761"/>
              <a:gd name="T5" fmla="*/ 2147483647 h 1317"/>
              <a:gd name="T6" fmla="*/ 2147483647 w 1761"/>
              <a:gd name="T7" fmla="*/ 2147483647 h 1317"/>
              <a:gd name="T8" fmla="*/ 2147483647 w 1761"/>
              <a:gd name="T9" fmla="*/ 2147483647 h 1317"/>
              <a:gd name="T10" fmla="*/ 2147483647 w 1761"/>
              <a:gd name="T11" fmla="*/ 2147483647 h 1317"/>
              <a:gd name="T12" fmla="*/ 2147483647 w 1761"/>
              <a:gd name="T13" fmla="*/ 2147483647 h 1317"/>
              <a:gd name="T14" fmla="*/ 2147483647 w 1761"/>
              <a:gd name="T15" fmla="*/ 2147483647 h 1317"/>
              <a:gd name="T16" fmla="*/ 2147483647 w 1761"/>
              <a:gd name="T17" fmla="*/ 2147483647 h 1317"/>
              <a:gd name="T18" fmla="*/ 2147483647 w 1761"/>
              <a:gd name="T19" fmla="*/ 2147483647 h 1317"/>
              <a:gd name="T20" fmla="*/ 2147483647 w 1761"/>
              <a:gd name="T21" fmla="*/ 2147483647 h 1317"/>
              <a:gd name="T22" fmla="*/ 2147483647 w 1761"/>
              <a:gd name="T23" fmla="*/ 2147483647 h 1317"/>
              <a:gd name="T24" fmla="*/ 2147483647 w 1761"/>
              <a:gd name="T25" fmla="*/ 0 h 1317"/>
              <a:gd name="T26" fmla="*/ 2147483647 w 1761"/>
              <a:gd name="T27" fmla="*/ 0 h 1317"/>
              <a:gd name="T28" fmla="*/ 2147483647 w 1761"/>
              <a:gd name="T29" fmla="*/ 2147483647 h 1317"/>
              <a:gd name="T30" fmla="*/ 2147483647 w 1761"/>
              <a:gd name="T31" fmla="*/ 2147483647 h 1317"/>
              <a:gd name="T32" fmla="*/ 2147483647 w 1761"/>
              <a:gd name="T33" fmla="*/ 2147483647 h 1317"/>
              <a:gd name="T34" fmla="*/ 2147483647 w 1761"/>
              <a:gd name="T35" fmla="*/ 2147483647 h 1317"/>
              <a:gd name="T36" fmla="*/ 2147483647 w 1761"/>
              <a:gd name="T37" fmla="*/ 2147483647 h 1317"/>
              <a:gd name="T38" fmla="*/ 2147483647 w 1761"/>
              <a:gd name="T39" fmla="*/ 2147483647 h 1317"/>
              <a:gd name="T40" fmla="*/ 2147483647 w 1761"/>
              <a:gd name="T41" fmla="*/ 2147483647 h 1317"/>
              <a:gd name="T42" fmla="*/ 2147483647 w 1761"/>
              <a:gd name="T43" fmla="*/ 2147483647 h 1317"/>
              <a:gd name="T44" fmla="*/ 2147483647 w 1761"/>
              <a:gd name="T45" fmla="*/ 2147483647 h 1317"/>
              <a:gd name="T46" fmla="*/ 2147483647 w 1761"/>
              <a:gd name="T47" fmla="*/ 2147483647 h 1317"/>
              <a:gd name="T48" fmla="*/ 2147483647 w 1761"/>
              <a:gd name="T49" fmla="*/ 2147483647 h 1317"/>
              <a:gd name="T50" fmla="*/ 2147483647 w 1761"/>
              <a:gd name="T51" fmla="*/ 2147483647 h 1317"/>
              <a:gd name="T52" fmla="*/ 2147483647 w 1761"/>
              <a:gd name="T53" fmla="*/ 2147483647 h 1317"/>
              <a:gd name="T54" fmla="*/ 2147483647 w 1761"/>
              <a:gd name="T55" fmla="*/ 2147483647 h 1317"/>
              <a:gd name="T56" fmla="*/ 2147483647 w 1761"/>
              <a:gd name="T57" fmla="*/ 2147483647 h 1317"/>
              <a:gd name="T58" fmla="*/ 2147483647 w 1761"/>
              <a:gd name="T59" fmla="*/ 2147483647 h 1317"/>
              <a:gd name="T60" fmla="*/ 2147483647 w 1761"/>
              <a:gd name="T61" fmla="*/ 2147483647 h 1317"/>
              <a:gd name="T62" fmla="*/ 2147483647 w 1761"/>
              <a:gd name="T63" fmla="*/ 2147483647 h 1317"/>
              <a:gd name="T64" fmla="*/ 2147483647 w 1761"/>
              <a:gd name="T65" fmla="*/ 2147483647 h 1317"/>
              <a:gd name="T66" fmla="*/ 2147483647 w 1761"/>
              <a:gd name="T67" fmla="*/ 2147483647 h 1317"/>
              <a:gd name="T68" fmla="*/ 2147483647 w 1761"/>
              <a:gd name="T69" fmla="*/ 2147483647 h 1317"/>
              <a:gd name="T70" fmla="*/ 2147483647 w 1761"/>
              <a:gd name="T71" fmla="*/ 2147483647 h 1317"/>
              <a:gd name="T72" fmla="*/ 2147483647 w 1761"/>
              <a:gd name="T73" fmla="*/ 2147483647 h 1317"/>
              <a:gd name="T74" fmla="*/ 2147483647 w 1761"/>
              <a:gd name="T75" fmla="*/ 2147483647 h 1317"/>
              <a:gd name="T76" fmla="*/ 2147483647 w 1761"/>
              <a:gd name="T77" fmla="*/ 2147483647 h 1317"/>
              <a:gd name="T78" fmla="*/ 2147483647 w 1761"/>
              <a:gd name="T79" fmla="*/ 2147483647 h 1317"/>
              <a:gd name="T80" fmla="*/ 2147483647 w 1761"/>
              <a:gd name="T81" fmla="*/ 2147483647 h 1317"/>
              <a:gd name="T82" fmla="*/ 2147483647 w 1761"/>
              <a:gd name="T83" fmla="*/ 2147483647 h 1317"/>
              <a:gd name="T84" fmla="*/ 0 w 1761"/>
              <a:gd name="T85" fmla="*/ 2147483647 h 1317"/>
              <a:gd name="T86" fmla="*/ 2147483647 w 1761"/>
              <a:gd name="T87" fmla="*/ 2147483647 h 1317"/>
              <a:gd name="T88" fmla="*/ 2147483647 w 1761"/>
              <a:gd name="T89" fmla="*/ 2147483647 h 1317"/>
              <a:gd name="T90" fmla="*/ 2147483647 w 1761"/>
              <a:gd name="T91" fmla="*/ 2147483647 h 1317"/>
              <a:gd name="T92" fmla="*/ 2147483647 w 1761"/>
              <a:gd name="T93" fmla="*/ 2147483647 h 1317"/>
              <a:gd name="T94" fmla="*/ 2147483647 w 1761"/>
              <a:gd name="T95" fmla="*/ 2147483647 h 131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61"/>
              <a:gd name="T145" fmla="*/ 0 h 1317"/>
              <a:gd name="T146" fmla="*/ 1761 w 1761"/>
              <a:gd name="T147" fmla="*/ 1317 h 131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61" h="1317">
                <a:moveTo>
                  <a:pt x="169" y="727"/>
                </a:moveTo>
                <a:lnTo>
                  <a:pt x="203" y="717"/>
                </a:lnTo>
                <a:lnTo>
                  <a:pt x="235" y="700"/>
                </a:lnTo>
                <a:lnTo>
                  <a:pt x="300" y="682"/>
                </a:lnTo>
                <a:lnTo>
                  <a:pt x="365" y="665"/>
                </a:lnTo>
                <a:lnTo>
                  <a:pt x="430" y="629"/>
                </a:lnTo>
                <a:lnTo>
                  <a:pt x="495" y="594"/>
                </a:lnTo>
                <a:lnTo>
                  <a:pt x="543" y="559"/>
                </a:lnTo>
                <a:lnTo>
                  <a:pt x="597" y="515"/>
                </a:lnTo>
                <a:lnTo>
                  <a:pt x="641" y="471"/>
                </a:lnTo>
                <a:lnTo>
                  <a:pt x="669" y="453"/>
                </a:lnTo>
                <a:lnTo>
                  <a:pt x="706" y="418"/>
                </a:lnTo>
                <a:lnTo>
                  <a:pt x="738" y="383"/>
                </a:lnTo>
                <a:lnTo>
                  <a:pt x="771" y="348"/>
                </a:lnTo>
                <a:lnTo>
                  <a:pt x="835" y="295"/>
                </a:lnTo>
                <a:lnTo>
                  <a:pt x="880" y="260"/>
                </a:lnTo>
                <a:lnTo>
                  <a:pt x="916" y="224"/>
                </a:lnTo>
                <a:lnTo>
                  <a:pt x="970" y="183"/>
                </a:lnTo>
                <a:lnTo>
                  <a:pt x="1014" y="154"/>
                </a:lnTo>
                <a:lnTo>
                  <a:pt x="1049" y="134"/>
                </a:lnTo>
                <a:lnTo>
                  <a:pt x="1090" y="103"/>
                </a:lnTo>
                <a:lnTo>
                  <a:pt x="1127" y="84"/>
                </a:lnTo>
                <a:lnTo>
                  <a:pt x="1175" y="52"/>
                </a:lnTo>
                <a:lnTo>
                  <a:pt x="1246" y="24"/>
                </a:lnTo>
                <a:lnTo>
                  <a:pt x="1290" y="13"/>
                </a:lnTo>
                <a:lnTo>
                  <a:pt x="1348" y="0"/>
                </a:lnTo>
                <a:lnTo>
                  <a:pt x="1381" y="0"/>
                </a:lnTo>
                <a:lnTo>
                  <a:pt x="1417" y="0"/>
                </a:lnTo>
                <a:lnTo>
                  <a:pt x="1461" y="9"/>
                </a:lnTo>
                <a:lnTo>
                  <a:pt x="1516" y="20"/>
                </a:lnTo>
                <a:lnTo>
                  <a:pt x="1561" y="35"/>
                </a:lnTo>
                <a:lnTo>
                  <a:pt x="1611" y="56"/>
                </a:lnTo>
                <a:lnTo>
                  <a:pt x="1663" y="101"/>
                </a:lnTo>
                <a:lnTo>
                  <a:pt x="1695" y="136"/>
                </a:lnTo>
                <a:lnTo>
                  <a:pt x="1725" y="180"/>
                </a:lnTo>
                <a:lnTo>
                  <a:pt x="1744" y="242"/>
                </a:lnTo>
                <a:lnTo>
                  <a:pt x="1760" y="312"/>
                </a:lnTo>
                <a:lnTo>
                  <a:pt x="1760" y="348"/>
                </a:lnTo>
                <a:lnTo>
                  <a:pt x="1760" y="383"/>
                </a:lnTo>
                <a:lnTo>
                  <a:pt x="1760" y="418"/>
                </a:lnTo>
                <a:lnTo>
                  <a:pt x="1760" y="489"/>
                </a:lnTo>
                <a:lnTo>
                  <a:pt x="1756" y="541"/>
                </a:lnTo>
                <a:lnTo>
                  <a:pt x="1744" y="612"/>
                </a:lnTo>
                <a:lnTo>
                  <a:pt x="1736" y="651"/>
                </a:lnTo>
                <a:lnTo>
                  <a:pt x="1720" y="713"/>
                </a:lnTo>
                <a:lnTo>
                  <a:pt x="1708" y="757"/>
                </a:lnTo>
                <a:lnTo>
                  <a:pt x="1691" y="797"/>
                </a:lnTo>
                <a:lnTo>
                  <a:pt x="1675" y="840"/>
                </a:lnTo>
                <a:lnTo>
                  <a:pt x="1646" y="893"/>
                </a:lnTo>
                <a:lnTo>
                  <a:pt x="1630" y="929"/>
                </a:lnTo>
                <a:lnTo>
                  <a:pt x="1614" y="964"/>
                </a:lnTo>
                <a:lnTo>
                  <a:pt x="1582" y="1017"/>
                </a:lnTo>
                <a:lnTo>
                  <a:pt x="1533" y="1070"/>
                </a:lnTo>
                <a:lnTo>
                  <a:pt x="1500" y="1105"/>
                </a:lnTo>
                <a:lnTo>
                  <a:pt x="1468" y="1140"/>
                </a:lnTo>
                <a:lnTo>
                  <a:pt x="1419" y="1175"/>
                </a:lnTo>
                <a:lnTo>
                  <a:pt x="1394" y="1188"/>
                </a:lnTo>
                <a:lnTo>
                  <a:pt x="1358" y="1202"/>
                </a:lnTo>
                <a:lnTo>
                  <a:pt x="1314" y="1219"/>
                </a:lnTo>
                <a:lnTo>
                  <a:pt x="1225" y="1246"/>
                </a:lnTo>
                <a:lnTo>
                  <a:pt x="1160" y="1263"/>
                </a:lnTo>
                <a:lnTo>
                  <a:pt x="1111" y="1281"/>
                </a:lnTo>
                <a:lnTo>
                  <a:pt x="1048" y="1288"/>
                </a:lnTo>
                <a:lnTo>
                  <a:pt x="998" y="1298"/>
                </a:lnTo>
                <a:lnTo>
                  <a:pt x="949" y="1298"/>
                </a:lnTo>
                <a:lnTo>
                  <a:pt x="892" y="1307"/>
                </a:lnTo>
                <a:lnTo>
                  <a:pt x="832" y="1307"/>
                </a:lnTo>
                <a:lnTo>
                  <a:pt x="771" y="1316"/>
                </a:lnTo>
                <a:lnTo>
                  <a:pt x="722" y="1316"/>
                </a:lnTo>
                <a:lnTo>
                  <a:pt x="689" y="1316"/>
                </a:lnTo>
                <a:lnTo>
                  <a:pt x="608" y="1316"/>
                </a:lnTo>
                <a:lnTo>
                  <a:pt x="560" y="1316"/>
                </a:lnTo>
                <a:lnTo>
                  <a:pt x="479" y="1316"/>
                </a:lnTo>
                <a:lnTo>
                  <a:pt x="430" y="1316"/>
                </a:lnTo>
                <a:lnTo>
                  <a:pt x="386" y="1312"/>
                </a:lnTo>
                <a:lnTo>
                  <a:pt x="310" y="1294"/>
                </a:lnTo>
                <a:lnTo>
                  <a:pt x="284" y="1281"/>
                </a:lnTo>
                <a:lnTo>
                  <a:pt x="235" y="1259"/>
                </a:lnTo>
                <a:lnTo>
                  <a:pt x="207" y="1241"/>
                </a:lnTo>
                <a:lnTo>
                  <a:pt x="170" y="1210"/>
                </a:lnTo>
                <a:lnTo>
                  <a:pt x="139" y="1184"/>
                </a:lnTo>
                <a:lnTo>
                  <a:pt x="89" y="1140"/>
                </a:lnTo>
                <a:lnTo>
                  <a:pt x="57" y="1105"/>
                </a:lnTo>
                <a:lnTo>
                  <a:pt x="31" y="1074"/>
                </a:lnTo>
                <a:lnTo>
                  <a:pt x="16" y="1043"/>
                </a:lnTo>
                <a:lnTo>
                  <a:pt x="0" y="996"/>
                </a:lnTo>
                <a:lnTo>
                  <a:pt x="0" y="959"/>
                </a:lnTo>
                <a:lnTo>
                  <a:pt x="12" y="911"/>
                </a:lnTo>
                <a:lnTo>
                  <a:pt x="24" y="876"/>
                </a:lnTo>
                <a:lnTo>
                  <a:pt x="41" y="841"/>
                </a:lnTo>
                <a:lnTo>
                  <a:pt x="64" y="814"/>
                </a:lnTo>
                <a:lnTo>
                  <a:pt x="89" y="788"/>
                </a:lnTo>
                <a:lnTo>
                  <a:pt x="122" y="753"/>
                </a:lnTo>
                <a:lnTo>
                  <a:pt x="154" y="735"/>
                </a:lnTo>
                <a:lnTo>
                  <a:pt x="157" y="741"/>
                </a:lnTo>
                <a:lnTo>
                  <a:pt x="169" y="727"/>
                </a:lnTo>
              </a:path>
            </a:pathLst>
          </a:custGeom>
          <a:gradFill rotWithShape="1">
            <a:gsLst>
              <a:gs pos="0">
                <a:srgbClr val="93C9AB">
                  <a:alpha val="64998"/>
                </a:srgbClr>
              </a:gs>
              <a:gs pos="100000">
                <a:srgbClr val="628672"/>
              </a:gs>
            </a:gsLst>
            <a:path path="rect">
              <a:fillToRect l="50000" t="50000" r="50000" b="50000"/>
            </a:path>
          </a:gradFill>
          <a:ln w="19050" cap="rnd">
            <a:solidFill>
              <a:srgbClr val="11111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05579" name="Oval 107"/>
          <p:cNvSpPr>
            <a:spLocks noChangeArrowheads="1"/>
          </p:cNvSpPr>
          <p:nvPr/>
        </p:nvSpPr>
        <p:spPr bwMode="auto">
          <a:xfrm rot="19680000">
            <a:off x="7286625" y="3327400"/>
            <a:ext cx="1193800" cy="5778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745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11111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14" name="Freeform 108"/>
          <p:cNvSpPr>
            <a:spLocks/>
          </p:cNvSpPr>
          <p:nvPr/>
        </p:nvSpPr>
        <p:spPr bwMode="auto">
          <a:xfrm>
            <a:off x="7513638" y="3619500"/>
            <a:ext cx="142875" cy="133350"/>
          </a:xfrm>
          <a:custGeom>
            <a:avLst/>
            <a:gdLst>
              <a:gd name="T0" fmla="*/ 2147483647 w 105"/>
              <a:gd name="T1" fmla="*/ 0 h 97"/>
              <a:gd name="T2" fmla="*/ 2147483647 w 105"/>
              <a:gd name="T3" fmla="*/ 0 h 97"/>
              <a:gd name="T4" fmla="*/ 2147483647 w 105"/>
              <a:gd name="T5" fmla="*/ 0 h 97"/>
              <a:gd name="T6" fmla="*/ 2147483647 w 105"/>
              <a:gd name="T7" fmla="*/ 2147483647 h 97"/>
              <a:gd name="T8" fmla="*/ 2147483647 w 105"/>
              <a:gd name="T9" fmla="*/ 2147483647 h 97"/>
              <a:gd name="T10" fmla="*/ 2147483647 w 105"/>
              <a:gd name="T11" fmla="*/ 2147483647 h 97"/>
              <a:gd name="T12" fmla="*/ 2147483647 w 105"/>
              <a:gd name="T13" fmla="*/ 2147483647 h 97"/>
              <a:gd name="T14" fmla="*/ 2147483647 w 105"/>
              <a:gd name="T15" fmla="*/ 2147483647 h 97"/>
              <a:gd name="T16" fmla="*/ 2147483647 w 105"/>
              <a:gd name="T17" fmla="*/ 2147483647 h 97"/>
              <a:gd name="T18" fmla="*/ 2147483647 w 105"/>
              <a:gd name="T19" fmla="*/ 2147483647 h 97"/>
              <a:gd name="T20" fmla="*/ 2147483647 w 105"/>
              <a:gd name="T21" fmla="*/ 2147483647 h 97"/>
              <a:gd name="T22" fmla="*/ 2147483647 w 105"/>
              <a:gd name="T23" fmla="*/ 2147483647 h 97"/>
              <a:gd name="T24" fmla="*/ 0 w 105"/>
              <a:gd name="T25" fmla="*/ 2147483647 h 97"/>
              <a:gd name="T26" fmla="*/ 0 w 105"/>
              <a:gd name="T27" fmla="*/ 2147483647 h 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5"/>
              <a:gd name="T43" fmla="*/ 0 h 97"/>
              <a:gd name="T44" fmla="*/ 105 w 105"/>
              <a:gd name="T45" fmla="*/ 97 h 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5" h="97">
                <a:moveTo>
                  <a:pt x="104" y="0"/>
                </a:moveTo>
                <a:lnTo>
                  <a:pt x="88" y="0"/>
                </a:lnTo>
                <a:lnTo>
                  <a:pt x="72" y="0"/>
                </a:lnTo>
                <a:lnTo>
                  <a:pt x="64" y="16"/>
                </a:lnTo>
                <a:lnTo>
                  <a:pt x="56" y="32"/>
                </a:lnTo>
                <a:lnTo>
                  <a:pt x="56" y="48"/>
                </a:lnTo>
                <a:lnTo>
                  <a:pt x="56" y="64"/>
                </a:lnTo>
                <a:lnTo>
                  <a:pt x="56" y="80"/>
                </a:lnTo>
                <a:lnTo>
                  <a:pt x="48" y="96"/>
                </a:lnTo>
                <a:lnTo>
                  <a:pt x="32" y="96"/>
                </a:lnTo>
                <a:lnTo>
                  <a:pt x="16" y="96"/>
                </a:lnTo>
                <a:lnTo>
                  <a:pt x="8" y="80"/>
                </a:lnTo>
                <a:lnTo>
                  <a:pt x="0" y="80"/>
                </a:lnTo>
              </a:path>
            </a:pathLst>
          </a:custGeom>
          <a:noFill/>
          <a:ln w="19050" cap="rnd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15" name="Freeform 109"/>
          <p:cNvSpPr>
            <a:spLocks/>
          </p:cNvSpPr>
          <p:nvPr/>
        </p:nvSpPr>
        <p:spPr bwMode="auto">
          <a:xfrm>
            <a:off x="8139113" y="3487738"/>
            <a:ext cx="142875" cy="133350"/>
          </a:xfrm>
          <a:custGeom>
            <a:avLst/>
            <a:gdLst>
              <a:gd name="T0" fmla="*/ 2147483647 w 105"/>
              <a:gd name="T1" fmla="*/ 0 h 97"/>
              <a:gd name="T2" fmla="*/ 2147483647 w 105"/>
              <a:gd name="T3" fmla="*/ 0 h 97"/>
              <a:gd name="T4" fmla="*/ 2147483647 w 105"/>
              <a:gd name="T5" fmla="*/ 0 h 97"/>
              <a:gd name="T6" fmla="*/ 2147483647 w 105"/>
              <a:gd name="T7" fmla="*/ 2147483647 h 97"/>
              <a:gd name="T8" fmla="*/ 2147483647 w 105"/>
              <a:gd name="T9" fmla="*/ 2147483647 h 97"/>
              <a:gd name="T10" fmla="*/ 2147483647 w 105"/>
              <a:gd name="T11" fmla="*/ 2147483647 h 97"/>
              <a:gd name="T12" fmla="*/ 2147483647 w 105"/>
              <a:gd name="T13" fmla="*/ 2147483647 h 97"/>
              <a:gd name="T14" fmla="*/ 2147483647 w 105"/>
              <a:gd name="T15" fmla="*/ 2147483647 h 97"/>
              <a:gd name="T16" fmla="*/ 2147483647 w 105"/>
              <a:gd name="T17" fmla="*/ 2147483647 h 97"/>
              <a:gd name="T18" fmla="*/ 2147483647 w 105"/>
              <a:gd name="T19" fmla="*/ 2147483647 h 97"/>
              <a:gd name="T20" fmla="*/ 2147483647 w 105"/>
              <a:gd name="T21" fmla="*/ 2147483647 h 97"/>
              <a:gd name="T22" fmla="*/ 2147483647 w 105"/>
              <a:gd name="T23" fmla="*/ 2147483647 h 97"/>
              <a:gd name="T24" fmla="*/ 0 w 105"/>
              <a:gd name="T25" fmla="*/ 2147483647 h 97"/>
              <a:gd name="T26" fmla="*/ 0 w 105"/>
              <a:gd name="T27" fmla="*/ 2147483647 h 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5"/>
              <a:gd name="T43" fmla="*/ 0 h 97"/>
              <a:gd name="T44" fmla="*/ 105 w 105"/>
              <a:gd name="T45" fmla="*/ 97 h 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5" h="97">
                <a:moveTo>
                  <a:pt x="104" y="0"/>
                </a:moveTo>
                <a:lnTo>
                  <a:pt x="88" y="0"/>
                </a:lnTo>
                <a:lnTo>
                  <a:pt x="72" y="0"/>
                </a:lnTo>
                <a:lnTo>
                  <a:pt x="64" y="16"/>
                </a:lnTo>
                <a:lnTo>
                  <a:pt x="56" y="32"/>
                </a:lnTo>
                <a:lnTo>
                  <a:pt x="56" y="48"/>
                </a:lnTo>
                <a:lnTo>
                  <a:pt x="56" y="64"/>
                </a:lnTo>
                <a:lnTo>
                  <a:pt x="56" y="80"/>
                </a:lnTo>
                <a:lnTo>
                  <a:pt x="48" y="96"/>
                </a:lnTo>
                <a:lnTo>
                  <a:pt x="32" y="96"/>
                </a:lnTo>
                <a:lnTo>
                  <a:pt x="16" y="96"/>
                </a:lnTo>
                <a:lnTo>
                  <a:pt x="8" y="80"/>
                </a:lnTo>
                <a:lnTo>
                  <a:pt x="0" y="80"/>
                </a:lnTo>
              </a:path>
            </a:pathLst>
          </a:custGeom>
          <a:solidFill>
            <a:schemeClr val="accent1"/>
          </a:solidFill>
          <a:ln w="19050" cap="rnd">
            <a:solidFill>
              <a:srgbClr val="11111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16" name="Line 110"/>
          <p:cNvSpPr>
            <a:spLocks noChangeShapeType="1"/>
          </p:cNvSpPr>
          <p:nvPr/>
        </p:nvSpPr>
        <p:spPr bwMode="auto">
          <a:xfrm>
            <a:off x="7726363" y="3608388"/>
            <a:ext cx="368300" cy="0"/>
          </a:xfrm>
          <a:prstGeom prst="line">
            <a:avLst/>
          </a:prstGeom>
          <a:noFill/>
          <a:ln w="19050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17" name="Rectangle 111"/>
          <p:cNvSpPr>
            <a:spLocks noChangeArrowheads="1"/>
          </p:cNvSpPr>
          <p:nvPr/>
        </p:nvSpPr>
        <p:spPr bwMode="auto">
          <a:xfrm>
            <a:off x="8083550" y="3581400"/>
            <a:ext cx="60325" cy="6667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11111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alt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18" name="Rectangle 112"/>
          <p:cNvSpPr>
            <a:spLocks noChangeArrowheads="1"/>
          </p:cNvSpPr>
          <p:nvPr/>
        </p:nvSpPr>
        <p:spPr bwMode="auto">
          <a:xfrm>
            <a:off x="7661275" y="3581400"/>
            <a:ext cx="61913" cy="6667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11111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alt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05586" name="Freeform 114"/>
          <p:cNvSpPr>
            <a:spLocks/>
          </p:cNvSpPr>
          <p:nvPr/>
        </p:nvSpPr>
        <p:spPr bwMode="auto">
          <a:xfrm>
            <a:off x="6502400" y="4811713"/>
            <a:ext cx="2413000" cy="1814512"/>
          </a:xfrm>
          <a:custGeom>
            <a:avLst/>
            <a:gdLst/>
            <a:ahLst/>
            <a:cxnLst>
              <a:cxn ang="0">
                <a:pos x="203" y="717"/>
              </a:cxn>
              <a:cxn ang="0">
                <a:pos x="300" y="682"/>
              </a:cxn>
              <a:cxn ang="0">
                <a:pos x="430" y="629"/>
              </a:cxn>
              <a:cxn ang="0">
                <a:pos x="543" y="559"/>
              </a:cxn>
              <a:cxn ang="0">
                <a:pos x="641" y="471"/>
              </a:cxn>
              <a:cxn ang="0">
                <a:pos x="706" y="418"/>
              </a:cxn>
              <a:cxn ang="0">
                <a:pos x="771" y="348"/>
              </a:cxn>
              <a:cxn ang="0">
                <a:pos x="880" y="260"/>
              </a:cxn>
              <a:cxn ang="0">
                <a:pos x="970" y="183"/>
              </a:cxn>
              <a:cxn ang="0">
                <a:pos x="1049" y="134"/>
              </a:cxn>
              <a:cxn ang="0">
                <a:pos x="1127" y="84"/>
              </a:cxn>
              <a:cxn ang="0">
                <a:pos x="1246" y="24"/>
              </a:cxn>
              <a:cxn ang="0">
                <a:pos x="1348" y="0"/>
              </a:cxn>
              <a:cxn ang="0">
                <a:pos x="1417" y="0"/>
              </a:cxn>
              <a:cxn ang="0">
                <a:pos x="1516" y="20"/>
              </a:cxn>
              <a:cxn ang="0">
                <a:pos x="1611" y="56"/>
              </a:cxn>
              <a:cxn ang="0">
                <a:pos x="1695" y="136"/>
              </a:cxn>
              <a:cxn ang="0">
                <a:pos x="1744" y="242"/>
              </a:cxn>
              <a:cxn ang="0">
                <a:pos x="1760" y="348"/>
              </a:cxn>
              <a:cxn ang="0">
                <a:pos x="1760" y="418"/>
              </a:cxn>
              <a:cxn ang="0">
                <a:pos x="1756" y="541"/>
              </a:cxn>
              <a:cxn ang="0">
                <a:pos x="1736" y="651"/>
              </a:cxn>
              <a:cxn ang="0">
                <a:pos x="1708" y="757"/>
              </a:cxn>
              <a:cxn ang="0">
                <a:pos x="1675" y="840"/>
              </a:cxn>
              <a:cxn ang="0">
                <a:pos x="1630" y="929"/>
              </a:cxn>
              <a:cxn ang="0">
                <a:pos x="1582" y="1017"/>
              </a:cxn>
              <a:cxn ang="0">
                <a:pos x="1500" y="1105"/>
              </a:cxn>
              <a:cxn ang="0">
                <a:pos x="1419" y="1175"/>
              </a:cxn>
              <a:cxn ang="0">
                <a:pos x="1358" y="1202"/>
              </a:cxn>
              <a:cxn ang="0">
                <a:pos x="1225" y="1246"/>
              </a:cxn>
              <a:cxn ang="0">
                <a:pos x="1111" y="1281"/>
              </a:cxn>
              <a:cxn ang="0">
                <a:pos x="998" y="1298"/>
              </a:cxn>
              <a:cxn ang="0">
                <a:pos x="892" y="1307"/>
              </a:cxn>
              <a:cxn ang="0">
                <a:pos x="771" y="1316"/>
              </a:cxn>
              <a:cxn ang="0">
                <a:pos x="689" y="1316"/>
              </a:cxn>
              <a:cxn ang="0">
                <a:pos x="560" y="1316"/>
              </a:cxn>
              <a:cxn ang="0">
                <a:pos x="430" y="1316"/>
              </a:cxn>
              <a:cxn ang="0">
                <a:pos x="310" y="1294"/>
              </a:cxn>
              <a:cxn ang="0">
                <a:pos x="235" y="1259"/>
              </a:cxn>
              <a:cxn ang="0">
                <a:pos x="170" y="1210"/>
              </a:cxn>
              <a:cxn ang="0">
                <a:pos x="89" y="1140"/>
              </a:cxn>
              <a:cxn ang="0">
                <a:pos x="31" y="1074"/>
              </a:cxn>
              <a:cxn ang="0">
                <a:pos x="0" y="996"/>
              </a:cxn>
              <a:cxn ang="0">
                <a:pos x="12" y="911"/>
              </a:cxn>
              <a:cxn ang="0">
                <a:pos x="41" y="841"/>
              </a:cxn>
              <a:cxn ang="0">
                <a:pos x="89" y="788"/>
              </a:cxn>
              <a:cxn ang="0">
                <a:pos x="154" y="735"/>
              </a:cxn>
              <a:cxn ang="0">
                <a:pos x="169" y="727"/>
              </a:cxn>
            </a:cxnLst>
            <a:rect l="0" t="0" r="r" b="b"/>
            <a:pathLst>
              <a:path w="1761" h="1317">
                <a:moveTo>
                  <a:pt x="169" y="727"/>
                </a:moveTo>
                <a:lnTo>
                  <a:pt x="203" y="717"/>
                </a:lnTo>
                <a:lnTo>
                  <a:pt x="235" y="700"/>
                </a:lnTo>
                <a:lnTo>
                  <a:pt x="300" y="682"/>
                </a:lnTo>
                <a:lnTo>
                  <a:pt x="365" y="665"/>
                </a:lnTo>
                <a:lnTo>
                  <a:pt x="430" y="629"/>
                </a:lnTo>
                <a:lnTo>
                  <a:pt x="495" y="594"/>
                </a:lnTo>
                <a:lnTo>
                  <a:pt x="543" y="559"/>
                </a:lnTo>
                <a:lnTo>
                  <a:pt x="597" y="515"/>
                </a:lnTo>
                <a:lnTo>
                  <a:pt x="641" y="471"/>
                </a:lnTo>
                <a:lnTo>
                  <a:pt x="669" y="453"/>
                </a:lnTo>
                <a:lnTo>
                  <a:pt x="706" y="418"/>
                </a:lnTo>
                <a:lnTo>
                  <a:pt x="738" y="383"/>
                </a:lnTo>
                <a:lnTo>
                  <a:pt x="771" y="348"/>
                </a:lnTo>
                <a:lnTo>
                  <a:pt x="835" y="295"/>
                </a:lnTo>
                <a:lnTo>
                  <a:pt x="880" y="260"/>
                </a:lnTo>
                <a:lnTo>
                  <a:pt x="916" y="224"/>
                </a:lnTo>
                <a:lnTo>
                  <a:pt x="970" y="183"/>
                </a:lnTo>
                <a:lnTo>
                  <a:pt x="1014" y="154"/>
                </a:lnTo>
                <a:lnTo>
                  <a:pt x="1049" y="134"/>
                </a:lnTo>
                <a:lnTo>
                  <a:pt x="1090" y="103"/>
                </a:lnTo>
                <a:lnTo>
                  <a:pt x="1127" y="84"/>
                </a:lnTo>
                <a:lnTo>
                  <a:pt x="1175" y="52"/>
                </a:lnTo>
                <a:lnTo>
                  <a:pt x="1246" y="24"/>
                </a:lnTo>
                <a:lnTo>
                  <a:pt x="1290" y="13"/>
                </a:lnTo>
                <a:lnTo>
                  <a:pt x="1348" y="0"/>
                </a:lnTo>
                <a:lnTo>
                  <a:pt x="1381" y="0"/>
                </a:lnTo>
                <a:lnTo>
                  <a:pt x="1417" y="0"/>
                </a:lnTo>
                <a:lnTo>
                  <a:pt x="1461" y="9"/>
                </a:lnTo>
                <a:lnTo>
                  <a:pt x="1516" y="20"/>
                </a:lnTo>
                <a:lnTo>
                  <a:pt x="1561" y="35"/>
                </a:lnTo>
                <a:lnTo>
                  <a:pt x="1611" y="56"/>
                </a:lnTo>
                <a:lnTo>
                  <a:pt x="1663" y="101"/>
                </a:lnTo>
                <a:lnTo>
                  <a:pt x="1695" y="136"/>
                </a:lnTo>
                <a:lnTo>
                  <a:pt x="1725" y="180"/>
                </a:lnTo>
                <a:lnTo>
                  <a:pt x="1744" y="242"/>
                </a:lnTo>
                <a:lnTo>
                  <a:pt x="1760" y="312"/>
                </a:lnTo>
                <a:lnTo>
                  <a:pt x="1760" y="348"/>
                </a:lnTo>
                <a:lnTo>
                  <a:pt x="1760" y="383"/>
                </a:lnTo>
                <a:lnTo>
                  <a:pt x="1760" y="418"/>
                </a:lnTo>
                <a:lnTo>
                  <a:pt x="1760" y="489"/>
                </a:lnTo>
                <a:lnTo>
                  <a:pt x="1756" y="541"/>
                </a:lnTo>
                <a:lnTo>
                  <a:pt x="1744" y="612"/>
                </a:lnTo>
                <a:lnTo>
                  <a:pt x="1736" y="651"/>
                </a:lnTo>
                <a:lnTo>
                  <a:pt x="1720" y="713"/>
                </a:lnTo>
                <a:lnTo>
                  <a:pt x="1708" y="757"/>
                </a:lnTo>
                <a:lnTo>
                  <a:pt x="1691" y="797"/>
                </a:lnTo>
                <a:lnTo>
                  <a:pt x="1675" y="840"/>
                </a:lnTo>
                <a:lnTo>
                  <a:pt x="1646" y="893"/>
                </a:lnTo>
                <a:lnTo>
                  <a:pt x="1630" y="929"/>
                </a:lnTo>
                <a:lnTo>
                  <a:pt x="1614" y="964"/>
                </a:lnTo>
                <a:lnTo>
                  <a:pt x="1582" y="1017"/>
                </a:lnTo>
                <a:lnTo>
                  <a:pt x="1533" y="1070"/>
                </a:lnTo>
                <a:lnTo>
                  <a:pt x="1500" y="1105"/>
                </a:lnTo>
                <a:lnTo>
                  <a:pt x="1468" y="1140"/>
                </a:lnTo>
                <a:lnTo>
                  <a:pt x="1419" y="1175"/>
                </a:lnTo>
                <a:lnTo>
                  <a:pt x="1394" y="1188"/>
                </a:lnTo>
                <a:lnTo>
                  <a:pt x="1358" y="1202"/>
                </a:lnTo>
                <a:lnTo>
                  <a:pt x="1314" y="1219"/>
                </a:lnTo>
                <a:lnTo>
                  <a:pt x="1225" y="1246"/>
                </a:lnTo>
                <a:lnTo>
                  <a:pt x="1160" y="1263"/>
                </a:lnTo>
                <a:lnTo>
                  <a:pt x="1111" y="1281"/>
                </a:lnTo>
                <a:lnTo>
                  <a:pt x="1048" y="1288"/>
                </a:lnTo>
                <a:lnTo>
                  <a:pt x="998" y="1298"/>
                </a:lnTo>
                <a:lnTo>
                  <a:pt x="949" y="1298"/>
                </a:lnTo>
                <a:lnTo>
                  <a:pt x="892" y="1307"/>
                </a:lnTo>
                <a:lnTo>
                  <a:pt x="832" y="1307"/>
                </a:lnTo>
                <a:lnTo>
                  <a:pt x="771" y="1316"/>
                </a:lnTo>
                <a:lnTo>
                  <a:pt x="722" y="1316"/>
                </a:lnTo>
                <a:lnTo>
                  <a:pt x="689" y="1316"/>
                </a:lnTo>
                <a:lnTo>
                  <a:pt x="608" y="1316"/>
                </a:lnTo>
                <a:lnTo>
                  <a:pt x="560" y="1316"/>
                </a:lnTo>
                <a:lnTo>
                  <a:pt x="479" y="1316"/>
                </a:lnTo>
                <a:lnTo>
                  <a:pt x="430" y="1316"/>
                </a:lnTo>
                <a:lnTo>
                  <a:pt x="386" y="1312"/>
                </a:lnTo>
                <a:lnTo>
                  <a:pt x="310" y="1294"/>
                </a:lnTo>
                <a:lnTo>
                  <a:pt x="284" y="1281"/>
                </a:lnTo>
                <a:lnTo>
                  <a:pt x="235" y="1259"/>
                </a:lnTo>
                <a:lnTo>
                  <a:pt x="207" y="1241"/>
                </a:lnTo>
                <a:lnTo>
                  <a:pt x="170" y="1210"/>
                </a:lnTo>
                <a:lnTo>
                  <a:pt x="139" y="1184"/>
                </a:lnTo>
                <a:lnTo>
                  <a:pt x="89" y="1140"/>
                </a:lnTo>
                <a:lnTo>
                  <a:pt x="57" y="1105"/>
                </a:lnTo>
                <a:lnTo>
                  <a:pt x="31" y="1074"/>
                </a:lnTo>
                <a:lnTo>
                  <a:pt x="16" y="1043"/>
                </a:lnTo>
                <a:lnTo>
                  <a:pt x="0" y="996"/>
                </a:lnTo>
                <a:lnTo>
                  <a:pt x="0" y="959"/>
                </a:lnTo>
                <a:lnTo>
                  <a:pt x="12" y="911"/>
                </a:lnTo>
                <a:lnTo>
                  <a:pt x="24" y="876"/>
                </a:lnTo>
                <a:lnTo>
                  <a:pt x="41" y="841"/>
                </a:lnTo>
                <a:lnTo>
                  <a:pt x="64" y="814"/>
                </a:lnTo>
                <a:lnTo>
                  <a:pt x="89" y="788"/>
                </a:lnTo>
                <a:lnTo>
                  <a:pt x="122" y="753"/>
                </a:lnTo>
                <a:lnTo>
                  <a:pt x="154" y="735"/>
                </a:lnTo>
                <a:lnTo>
                  <a:pt x="157" y="741"/>
                </a:lnTo>
                <a:lnTo>
                  <a:pt x="169" y="727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54510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9050" cap="rnd" cmpd="sng">
            <a:solidFill>
              <a:srgbClr val="111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05587" name="Oval 115"/>
          <p:cNvSpPr>
            <a:spLocks noChangeArrowheads="1"/>
          </p:cNvSpPr>
          <p:nvPr/>
        </p:nvSpPr>
        <p:spPr bwMode="auto">
          <a:xfrm rot="19680000">
            <a:off x="7426325" y="5741988"/>
            <a:ext cx="1193800" cy="5778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745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11111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21" name="Freeform 116"/>
          <p:cNvSpPr>
            <a:spLocks/>
          </p:cNvSpPr>
          <p:nvPr/>
        </p:nvSpPr>
        <p:spPr bwMode="auto">
          <a:xfrm>
            <a:off x="7653338" y="6062663"/>
            <a:ext cx="142875" cy="133350"/>
          </a:xfrm>
          <a:custGeom>
            <a:avLst/>
            <a:gdLst>
              <a:gd name="T0" fmla="*/ 2147483647 w 105"/>
              <a:gd name="T1" fmla="*/ 0 h 97"/>
              <a:gd name="T2" fmla="*/ 2147483647 w 105"/>
              <a:gd name="T3" fmla="*/ 0 h 97"/>
              <a:gd name="T4" fmla="*/ 2147483647 w 105"/>
              <a:gd name="T5" fmla="*/ 0 h 97"/>
              <a:gd name="T6" fmla="*/ 2147483647 w 105"/>
              <a:gd name="T7" fmla="*/ 2147483647 h 97"/>
              <a:gd name="T8" fmla="*/ 2147483647 w 105"/>
              <a:gd name="T9" fmla="*/ 2147483647 h 97"/>
              <a:gd name="T10" fmla="*/ 2147483647 w 105"/>
              <a:gd name="T11" fmla="*/ 2147483647 h 97"/>
              <a:gd name="T12" fmla="*/ 2147483647 w 105"/>
              <a:gd name="T13" fmla="*/ 2147483647 h 97"/>
              <a:gd name="T14" fmla="*/ 2147483647 w 105"/>
              <a:gd name="T15" fmla="*/ 2147483647 h 97"/>
              <a:gd name="T16" fmla="*/ 2147483647 w 105"/>
              <a:gd name="T17" fmla="*/ 2147483647 h 97"/>
              <a:gd name="T18" fmla="*/ 2147483647 w 105"/>
              <a:gd name="T19" fmla="*/ 2147483647 h 97"/>
              <a:gd name="T20" fmla="*/ 2147483647 w 105"/>
              <a:gd name="T21" fmla="*/ 2147483647 h 97"/>
              <a:gd name="T22" fmla="*/ 2147483647 w 105"/>
              <a:gd name="T23" fmla="*/ 2147483647 h 97"/>
              <a:gd name="T24" fmla="*/ 0 w 105"/>
              <a:gd name="T25" fmla="*/ 2147483647 h 97"/>
              <a:gd name="T26" fmla="*/ 0 w 105"/>
              <a:gd name="T27" fmla="*/ 2147483647 h 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5"/>
              <a:gd name="T43" fmla="*/ 0 h 97"/>
              <a:gd name="T44" fmla="*/ 105 w 105"/>
              <a:gd name="T45" fmla="*/ 97 h 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5" h="97">
                <a:moveTo>
                  <a:pt x="104" y="0"/>
                </a:moveTo>
                <a:lnTo>
                  <a:pt x="88" y="0"/>
                </a:lnTo>
                <a:lnTo>
                  <a:pt x="72" y="0"/>
                </a:lnTo>
                <a:lnTo>
                  <a:pt x="64" y="16"/>
                </a:lnTo>
                <a:lnTo>
                  <a:pt x="56" y="32"/>
                </a:lnTo>
                <a:lnTo>
                  <a:pt x="56" y="48"/>
                </a:lnTo>
                <a:lnTo>
                  <a:pt x="56" y="64"/>
                </a:lnTo>
                <a:lnTo>
                  <a:pt x="56" y="80"/>
                </a:lnTo>
                <a:lnTo>
                  <a:pt x="48" y="96"/>
                </a:lnTo>
                <a:lnTo>
                  <a:pt x="32" y="96"/>
                </a:lnTo>
                <a:lnTo>
                  <a:pt x="16" y="96"/>
                </a:lnTo>
                <a:lnTo>
                  <a:pt x="8" y="80"/>
                </a:lnTo>
                <a:lnTo>
                  <a:pt x="0" y="80"/>
                </a:lnTo>
              </a:path>
            </a:pathLst>
          </a:custGeom>
          <a:noFill/>
          <a:ln w="19050" cap="rnd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22" name="Freeform 117"/>
          <p:cNvSpPr>
            <a:spLocks/>
          </p:cNvSpPr>
          <p:nvPr/>
        </p:nvSpPr>
        <p:spPr bwMode="auto">
          <a:xfrm>
            <a:off x="8278813" y="5930900"/>
            <a:ext cx="142875" cy="133350"/>
          </a:xfrm>
          <a:custGeom>
            <a:avLst/>
            <a:gdLst>
              <a:gd name="T0" fmla="*/ 2147483647 w 105"/>
              <a:gd name="T1" fmla="*/ 0 h 97"/>
              <a:gd name="T2" fmla="*/ 2147483647 w 105"/>
              <a:gd name="T3" fmla="*/ 0 h 97"/>
              <a:gd name="T4" fmla="*/ 2147483647 w 105"/>
              <a:gd name="T5" fmla="*/ 0 h 97"/>
              <a:gd name="T6" fmla="*/ 2147483647 w 105"/>
              <a:gd name="T7" fmla="*/ 2147483647 h 97"/>
              <a:gd name="T8" fmla="*/ 2147483647 w 105"/>
              <a:gd name="T9" fmla="*/ 2147483647 h 97"/>
              <a:gd name="T10" fmla="*/ 2147483647 w 105"/>
              <a:gd name="T11" fmla="*/ 2147483647 h 97"/>
              <a:gd name="T12" fmla="*/ 2147483647 w 105"/>
              <a:gd name="T13" fmla="*/ 2147483647 h 97"/>
              <a:gd name="T14" fmla="*/ 2147483647 w 105"/>
              <a:gd name="T15" fmla="*/ 2147483647 h 97"/>
              <a:gd name="T16" fmla="*/ 2147483647 w 105"/>
              <a:gd name="T17" fmla="*/ 2147483647 h 97"/>
              <a:gd name="T18" fmla="*/ 2147483647 w 105"/>
              <a:gd name="T19" fmla="*/ 2147483647 h 97"/>
              <a:gd name="T20" fmla="*/ 2147483647 w 105"/>
              <a:gd name="T21" fmla="*/ 2147483647 h 97"/>
              <a:gd name="T22" fmla="*/ 2147483647 w 105"/>
              <a:gd name="T23" fmla="*/ 2147483647 h 97"/>
              <a:gd name="T24" fmla="*/ 0 w 105"/>
              <a:gd name="T25" fmla="*/ 2147483647 h 97"/>
              <a:gd name="T26" fmla="*/ 0 w 105"/>
              <a:gd name="T27" fmla="*/ 2147483647 h 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5"/>
              <a:gd name="T43" fmla="*/ 0 h 97"/>
              <a:gd name="T44" fmla="*/ 105 w 105"/>
              <a:gd name="T45" fmla="*/ 97 h 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5" h="97">
                <a:moveTo>
                  <a:pt x="104" y="0"/>
                </a:moveTo>
                <a:lnTo>
                  <a:pt x="88" y="0"/>
                </a:lnTo>
                <a:lnTo>
                  <a:pt x="72" y="0"/>
                </a:lnTo>
                <a:lnTo>
                  <a:pt x="64" y="16"/>
                </a:lnTo>
                <a:lnTo>
                  <a:pt x="56" y="32"/>
                </a:lnTo>
                <a:lnTo>
                  <a:pt x="56" y="48"/>
                </a:lnTo>
                <a:lnTo>
                  <a:pt x="56" y="64"/>
                </a:lnTo>
                <a:lnTo>
                  <a:pt x="56" y="80"/>
                </a:lnTo>
                <a:lnTo>
                  <a:pt x="48" y="96"/>
                </a:lnTo>
                <a:lnTo>
                  <a:pt x="32" y="96"/>
                </a:lnTo>
                <a:lnTo>
                  <a:pt x="16" y="96"/>
                </a:lnTo>
                <a:lnTo>
                  <a:pt x="8" y="80"/>
                </a:lnTo>
                <a:lnTo>
                  <a:pt x="0" y="80"/>
                </a:lnTo>
              </a:path>
            </a:pathLst>
          </a:custGeom>
          <a:noFill/>
          <a:ln w="19050" cap="rnd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23" name="Line 118"/>
          <p:cNvSpPr>
            <a:spLocks noChangeShapeType="1"/>
          </p:cNvSpPr>
          <p:nvPr/>
        </p:nvSpPr>
        <p:spPr bwMode="auto">
          <a:xfrm>
            <a:off x="7866063" y="6051550"/>
            <a:ext cx="368300" cy="0"/>
          </a:xfrm>
          <a:prstGeom prst="line">
            <a:avLst/>
          </a:prstGeom>
          <a:noFill/>
          <a:ln w="19050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24" name="Rectangle 119"/>
          <p:cNvSpPr>
            <a:spLocks noChangeArrowheads="1"/>
          </p:cNvSpPr>
          <p:nvPr/>
        </p:nvSpPr>
        <p:spPr bwMode="auto">
          <a:xfrm>
            <a:off x="8223250" y="6024563"/>
            <a:ext cx="60325" cy="66675"/>
          </a:xfrm>
          <a:prstGeom prst="rect">
            <a:avLst/>
          </a:prstGeom>
          <a:solidFill>
            <a:srgbClr val="F4E770"/>
          </a:solidFill>
          <a:ln w="19050">
            <a:solidFill>
              <a:srgbClr val="11111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alt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25" name="Rectangle 120"/>
          <p:cNvSpPr>
            <a:spLocks noChangeArrowheads="1"/>
          </p:cNvSpPr>
          <p:nvPr/>
        </p:nvSpPr>
        <p:spPr bwMode="auto">
          <a:xfrm>
            <a:off x="7800975" y="6024563"/>
            <a:ext cx="61913" cy="66675"/>
          </a:xfrm>
          <a:prstGeom prst="rect">
            <a:avLst/>
          </a:prstGeom>
          <a:solidFill>
            <a:srgbClr val="F4E770"/>
          </a:solidFill>
          <a:ln w="19050">
            <a:solidFill>
              <a:srgbClr val="11111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alt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05593" name="Line 121"/>
          <p:cNvSpPr>
            <a:spLocks noChangeShapeType="1"/>
          </p:cNvSpPr>
          <p:nvPr/>
        </p:nvSpPr>
        <p:spPr bwMode="auto">
          <a:xfrm>
            <a:off x="5033963" y="4941888"/>
            <a:ext cx="423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27" name="Line 122"/>
          <p:cNvSpPr>
            <a:spLocks noChangeShapeType="1"/>
          </p:cNvSpPr>
          <p:nvPr/>
        </p:nvSpPr>
        <p:spPr bwMode="auto">
          <a:xfrm rot="5400000">
            <a:off x="4280694" y="4922044"/>
            <a:ext cx="2389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05595" name="Line 123"/>
          <p:cNvSpPr>
            <a:spLocks noChangeShapeType="1"/>
          </p:cNvSpPr>
          <p:nvPr/>
        </p:nvSpPr>
        <p:spPr bwMode="auto">
          <a:xfrm>
            <a:off x="5470525" y="3736975"/>
            <a:ext cx="825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05596" name="Line 124"/>
          <p:cNvSpPr>
            <a:spLocks noChangeShapeType="1"/>
          </p:cNvSpPr>
          <p:nvPr/>
        </p:nvSpPr>
        <p:spPr bwMode="auto">
          <a:xfrm>
            <a:off x="5470525" y="6111875"/>
            <a:ext cx="825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30" name="Rectangle 125"/>
          <p:cNvSpPr>
            <a:spLocks noChangeArrowheads="1"/>
          </p:cNvSpPr>
          <p:nvPr/>
        </p:nvSpPr>
        <p:spPr bwMode="auto">
          <a:xfrm>
            <a:off x="4305450" y="4522788"/>
            <a:ext cx="110459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0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Infection</a:t>
            </a:r>
          </a:p>
        </p:txBody>
      </p:sp>
      <p:sp>
        <p:nvSpPr>
          <p:cNvPr id="105598" name="Text Box 126"/>
          <p:cNvSpPr txBox="1">
            <a:spLocks noChangeArrowheads="1"/>
          </p:cNvSpPr>
          <p:nvPr/>
        </p:nvSpPr>
        <p:spPr bwMode="auto">
          <a:xfrm>
            <a:off x="5384800" y="3360738"/>
            <a:ext cx="8242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Neut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 (-)</a:t>
            </a:r>
          </a:p>
        </p:txBody>
      </p:sp>
      <p:sp>
        <p:nvSpPr>
          <p:cNvPr id="105599" name="Text Box 127"/>
          <p:cNvSpPr txBox="1">
            <a:spLocks noChangeArrowheads="1"/>
          </p:cNvSpPr>
          <p:nvPr/>
        </p:nvSpPr>
        <p:spPr bwMode="auto">
          <a:xfrm>
            <a:off x="5426075" y="6134100"/>
            <a:ext cx="8643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Neut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 (+)</a:t>
            </a:r>
          </a:p>
        </p:txBody>
      </p:sp>
      <p:sp>
        <p:nvSpPr>
          <p:cNvPr id="12333" name="Freeform 128"/>
          <p:cNvSpPr>
            <a:spLocks/>
          </p:cNvSpPr>
          <p:nvPr/>
        </p:nvSpPr>
        <p:spPr bwMode="auto">
          <a:xfrm>
            <a:off x="2947988" y="3711575"/>
            <a:ext cx="1312862" cy="366713"/>
          </a:xfrm>
          <a:custGeom>
            <a:avLst/>
            <a:gdLst>
              <a:gd name="T0" fmla="*/ 2147483647 w 2042"/>
              <a:gd name="T1" fmla="*/ 0 h 373"/>
              <a:gd name="T2" fmla="*/ 2147483647 w 2042"/>
              <a:gd name="T3" fmla="*/ 2147483647 h 373"/>
              <a:gd name="T4" fmla="*/ 2147483647 w 2042"/>
              <a:gd name="T5" fmla="*/ 2147483647 h 373"/>
              <a:gd name="T6" fmla="*/ 2147483647 w 2042"/>
              <a:gd name="T7" fmla="*/ 2147483647 h 373"/>
              <a:gd name="T8" fmla="*/ 2147483647 w 2042"/>
              <a:gd name="T9" fmla="*/ 2147483647 h 373"/>
              <a:gd name="T10" fmla="*/ 2147483647 w 2042"/>
              <a:gd name="T11" fmla="*/ 2147483647 h 373"/>
              <a:gd name="T12" fmla="*/ 2147483647 w 2042"/>
              <a:gd name="T13" fmla="*/ 2147483647 h 373"/>
              <a:gd name="T14" fmla="*/ 2147483647 w 2042"/>
              <a:gd name="T15" fmla="*/ 2147483647 h 373"/>
              <a:gd name="T16" fmla="*/ 0 w 2042"/>
              <a:gd name="T17" fmla="*/ 2147483647 h 373"/>
              <a:gd name="T18" fmla="*/ 2147483647 w 2042"/>
              <a:gd name="T19" fmla="*/ 2147483647 h 373"/>
              <a:gd name="T20" fmla="*/ 2147483647 w 2042"/>
              <a:gd name="T21" fmla="*/ 2147483647 h 373"/>
              <a:gd name="T22" fmla="*/ 2147483647 w 2042"/>
              <a:gd name="T23" fmla="*/ 2147483647 h 373"/>
              <a:gd name="T24" fmla="*/ 2147483647 w 2042"/>
              <a:gd name="T25" fmla="*/ 2147483647 h 373"/>
              <a:gd name="T26" fmla="*/ 2147483647 w 2042"/>
              <a:gd name="T27" fmla="*/ 2147483647 h 373"/>
              <a:gd name="T28" fmla="*/ 2147483647 w 2042"/>
              <a:gd name="T29" fmla="*/ 2147483647 h 373"/>
              <a:gd name="T30" fmla="*/ 2147483647 w 2042"/>
              <a:gd name="T31" fmla="*/ 2147483647 h 373"/>
              <a:gd name="T32" fmla="*/ 2147483647 w 2042"/>
              <a:gd name="T33" fmla="*/ 2147483647 h 373"/>
              <a:gd name="T34" fmla="*/ 2147483647 w 2042"/>
              <a:gd name="T35" fmla="*/ 2147483647 h 373"/>
              <a:gd name="T36" fmla="*/ 2147483647 w 2042"/>
              <a:gd name="T37" fmla="*/ 2147483647 h 373"/>
              <a:gd name="T38" fmla="*/ 2147483647 w 2042"/>
              <a:gd name="T39" fmla="*/ 2147483647 h 373"/>
              <a:gd name="T40" fmla="*/ 2147483647 w 2042"/>
              <a:gd name="T41" fmla="*/ 2147483647 h 373"/>
              <a:gd name="T42" fmla="*/ 2147483647 w 2042"/>
              <a:gd name="T43" fmla="*/ 2147483647 h 373"/>
              <a:gd name="T44" fmla="*/ 2147483647 w 2042"/>
              <a:gd name="T45" fmla="*/ 2147483647 h 373"/>
              <a:gd name="T46" fmla="*/ 2147483647 w 2042"/>
              <a:gd name="T47" fmla="*/ 2147483647 h 373"/>
              <a:gd name="T48" fmla="*/ 2147483647 w 2042"/>
              <a:gd name="T49" fmla="*/ 2147483647 h 373"/>
              <a:gd name="T50" fmla="*/ 2147483647 w 2042"/>
              <a:gd name="T51" fmla="*/ 2147483647 h 373"/>
              <a:gd name="T52" fmla="*/ 2147483647 w 2042"/>
              <a:gd name="T53" fmla="*/ 2147483647 h 373"/>
              <a:gd name="T54" fmla="*/ 2147483647 w 2042"/>
              <a:gd name="T55" fmla="*/ 2147483647 h 373"/>
              <a:gd name="T56" fmla="*/ 2147483647 w 2042"/>
              <a:gd name="T57" fmla="*/ 2147483647 h 373"/>
              <a:gd name="T58" fmla="*/ 2147483647 w 2042"/>
              <a:gd name="T59" fmla="*/ 2147483647 h 373"/>
              <a:gd name="T60" fmla="*/ 2147483647 w 2042"/>
              <a:gd name="T61" fmla="*/ 2147483647 h 373"/>
              <a:gd name="T62" fmla="*/ 2147483647 w 2042"/>
              <a:gd name="T63" fmla="*/ 2147483647 h 373"/>
              <a:gd name="T64" fmla="*/ 2147483647 w 2042"/>
              <a:gd name="T65" fmla="*/ 2147483647 h 373"/>
              <a:gd name="T66" fmla="*/ 2147483647 w 2042"/>
              <a:gd name="T67" fmla="*/ 0 h 3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42"/>
              <a:gd name="T103" fmla="*/ 0 h 373"/>
              <a:gd name="T104" fmla="*/ 2042 w 2042"/>
              <a:gd name="T105" fmla="*/ 373 h 3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42" h="373">
                <a:moveTo>
                  <a:pt x="62" y="0"/>
                </a:moveTo>
                <a:lnTo>
                  <a:pt x="56" y="0"/>
                </a:lnTo>
                <a:lnTo>
                  <a:pt x="49" y="1"/>
                </a:lnTo>
                <a:lnTo>
                  <a:pt x="43" y="2"/>
                </a:lnTo>
                <a:lnTo>
                  <a:pt x="38" y="5"/>
                </a:lnTo>
                <a:lnTo>
                  <a:pt x="32" y="7"/>
                </a:lnTo>
                <a:lnTo>
                  <a:pt x="27" y="10"/>
                </a:lnTo>
                <a:lnTo>
                  <a:pt x="23" y="14"/>
                </a:lnTo>
                <a:lnTo>
                  <a:pt x="18" y="17"/>
                </a:lnTo>
                <a:lnTo>
                  <a:pt x="15" y="22"/>
                </a:lnTo>
                <a:lnTo>
                  <a:pt x="11" y="27"/>
                </a:lnTo>
                <a:lnTo>
                  <a:pt x="7" y="32"/>
                </a:lnTo>
                <a:lnTo>
                  <a:pt x="5" y="37"/>
                </a:lnTo>
                <a:lnTo>
                  <a:pt x="3" y="43"/>
                </a:lnTo>
                <a:lnTo>
                  <a:pt x="1" y="50"/>
                </a:lnTo>
                <a:lnTo>
                  <a:pt x="1" y="56"/>
                </a:lnTo>
                <a:lnTo>
                  <a:pt x="0" y="62"/>
                </a:lnTo>
                <a:lnTo>
                  <a:pt x="0" y="310"/>
                </a:lnTo>
                <a:lnTo>
                  <a:pt x="1" y="317"/>
                </a:lnTo>
                <a:lnTo>
                  <a:pt x="1" y="323"/>
                </a:lnTo>
                <a:lnTo>
                  <a:pt x="3" y="329"/>
                </a:lnTo>
                <a:lnTo>
                  <a:pt x="5" y="334"/>
                </a:lnTo>
                <a:lnTo>
                  <a:pt x="7" y="340"/>
                </a:lnTo>
                <a:lnTo>
                  <a:pt x="11" y="345"/>
                </a:lnTo>
                <a:lnTo>
                  <a:pt x="15" y="350"/>
                </a:lnTo>
                <a:lnTo>
                  <a:pt x="18" y="354"/>
                </a:lnTo>
                <a:lnTo>
                  <a:pt x="23" y="358"/>
                </a:lnTo>
                <a:lnTo>
                  <a:pt x="27" y="361"/>
                </a:lnTo>
                <a:lnTo>
                  <a:pt x="32" y="365"/>
                </a:lnTo>
                <a:lnTo>
                  <a:pt x="38" y="368"/>
                </a:lnTo>
                <a:lnTo>
                  <a:pt x="43" y="370"/>
                </a:lnTo>
                <a:lnTo>
                  <a:pt x="49" y="371"/>
                </a:lnTo>
                <a:lnTo>
                  <a:pt x="56" y="373"/>
                </a:lnTo>
                <a:lnTo>
                  <a:pt x="62" y="373"/>
                </a:lnTo>
                <a:lnTo>
                  <a:pt x="1980" y="373"/>
                </a:lnTo>
                <a:lnTo>
                  <a:pt x="1986" y="373"/>
                </a:lnTo>
                <a:lnTo>
                  <a:pt x="1992" y="371"/>
                </a:lnTo>
                <a:lnTo>
                  <a:pt x="1999" y="370"/>
                </a:lnTo>
                <a:lnTo>
                  <a:pt x="2005" y="368"/>
                </a:lnTo>
                <a:lnTo>
                  <a:pt x="2010" y="365"/>
                </a:lnTo>
                <a:lnTo>
                  <a:pt x="2015" y="361"/>
                </a:lnTo>
                <a:lnTo>
                  <a:pt x="2020" y="358"/>
                </a:lnTo>
                <a:lnTo>
                  <a:pt x="2023" y="354"/>
                </a:lnTo>
                <a:lnTo>
                  <a:pt x="2028" y="350"/>
                </a:lnTo>
                <a:lnTo>
                  <a:pt x="2032" y="345"/>
                </a:lnTo>
                <a:lnTo>
                  <a:pt x="2035" y="340"/>
                </a:lnTo>
                <a:lnTo>
                  <a:pt x="2037" y="334"/>
                </a:lnTo>
                <a:lnTo>
                  <a:pt x="2040" y="329"/>
                </a:lnTo>
                <a:lnTo>
                  <a:pt x="2041" y="323"/>
                </a:lnTo>
                <a:lnTo>
                  <a:pt x="2042" y="317"/>
                </a:lnTo>
                <a:lnTo>
                  <a:pt x="2042" y="310"/>
                </a:lnTo>
                <a:lnTo>
                  <a:pt x="2042" y="62"/>
                </a:lnTo>
                <a:lnTo>
                  <a:pt x="2042" y="56"/>
                </a:lnTo>
                <a:lnTo>
                  <a:pt x="2041" y="50"/>
                </a:lnTo>
                <a:lnTo>
                  <a:pt x="2040" y="43"/>
                </a:lnTo>
                <a:lnTo>
                  <a:pt x="2037" y="37"/>
                </a:lnTo>
                <a:lnTo>
                  <a:pt x="2035" y="32"/>
                </a:lnTo>
                <a:lnTo>
                  <a:pt x="2032" y="27"/>
                </a:lnTo>
                <a:lnTo>
                  <a:pt x="2028" y="22"/>
                </a:lnTo>
                <a:lnTo>
                  <a:pt x="2023" y="17"/>
                </a:lnTo>
                <a:lnTo>
                  <a:pt x="2020" y="14"/>
                </a:lnTo>
                <a:lnTo>
                  <a:pt x="2015" y="10"/>
                </a:lnTo>
                <a:lnTo>
                  <a:pt x="2010" y="7"/>
                </a:lnTo>
                <a:lnTo>
                  <a:pt x="2005" y="5"/>
                </a:lnTo>
                <a:lnTo>
                  <a:pt x="1999" y="2"/>
                </a:lnTo>
                <a:lnTo>
                  <a:pt x="1992" y="1"/>
                </a:lnTo>
                <a:lnTo>
                  <a:pt x="1986" y="0"/>
                </a:lnTo>
                <a:lnTo>
                  <a:pt x="1980" y="0"/>
                </a:lnTo>
                <a:lnTo>
                  <a:pt x="6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34" name="Freeform 129"/>
          <p:cNvSpPr>
            <a:spLocks/>
          </p:cNvSpPr>
          <p:nvPr/>
        </p:nvSpPr>
        <p:spPr bwMode="auto">
          <a:xfrm>
            <a:off x="3911600" y="3603625"/>
            <a:ext cx="158750" cy="227013"/>
          </a:xfrm>
          <a:custGeom>
            <a:avLst/>
            <a:gdLst>
              <a:gd name="T0" fmla="*/ 2147483647 w 248"/>
              <a:gd name="T1" fmla="*/ 2147483647 h 228"/>
              <a:gd name="T2" fmla="*/ 2147483647 w 248"/>
              <a:gd name="T3" fmla="*/ 2147483647 h 228"/>
              <a:gd name="T4" fmla="*/ 2147483647 w 248"/>
              <a:gd name="T5" fmla="*/ 2147483647 h 228"/>
              <a:gd name="T6" fmla="*/ 2147483647 w 248"/>
              <a:gd name="T7" fmla="*/ 2147483647 h 228"/>
              <a:gd name="T8" fmla="*/ 2147483647 w 248"/>
              <a:gd name="T9" fmla="*/ 2147483647 h 228"/>
              <a:gd name="T10" fmla="*/ 2147483647 w 248"/>
              <a:gd name="T11" fmla="*/ 2147483647 h 228"/>
              <a:gd name="T12" fmla="*/ 2147483647 w 248"/>
              <a:gd name="T13" fmla="*/ 2147483647 h 228"/>
              <a:gd name="T14" fmla="*/ 0 w 248"/>
              <a:gd name="T15" fmla="*/ 2147483647 h 228"/>
              <a:gd name="T16" fmla="*/ 0 w 248"/>
              <a:gd name="T17" fmla="*/ 2147483647 h 228"/>
              <a:gd name="T18" fmla="*/ 0 w 248"/>
              <a:gd name="T19" fmla="*/ 2147483647 h 228"/>
              <a:gd name="T20" fmla="*/ 2147483647 w 248"/>
              <a:gd name="T21" fmla="*/ 2147483647 h 228"/>
              <a:gd name="T22" fmla="*/ 2147483647 w 248"/>
              <a:gd name="T23" fmla="*/ 2147483647 h 228"/>
              <a:gd name="T24" fmla="*/ 2147483647 w 248"/>
              <a:gd name="T25" fmla="*/ 2147483647 h 228"/>
              <a:gd name="T26" fmla="*/ 2147483647 w 248"/>
              <a:gd name="T27" fmla="*/ 2147483647 h 228"/>
              <a:gd name="T28" fmla="*/ 2147483647 w 248"/>
              <a:gd name="T29" fmla="*/ 2147483647 h 228"/>
              <a:gd name="T30" fmla="*/ 2147483647 w 248"/>
              <a:gd name="T31" fmla="*/ 2147483647 h 228"/>
              <a:gd name="T32" fmla="*/ 2147483647 w 248"/>
              <a:gd name="T33" fmla="*/ 2147483647 h 228"/>
              <a:gd name="T34" fmla="*/ 2147483647 w 248"/>
              <a:gd name="T35" fmla="*/ 2147483647 h 228"/>
              <a:gd name="T36" fmla="*/ 2147483647 w 248"/>
              <a:gd name="T37" fmla="*/ 2147483647 h 228"/>
              <a:gd name="T38" fmla="*/ 2147483647 w 248"/>
              <a:gd name="T39" fmla="*/ 2147483647 h 228"/>
              <a:gd name="T40" fmla="*/ 2147483647 w 248"/>
              <a:gd name="T41" fmla="*/ 2147483647 h 228"/>
              <a:gd name="T42" fmla="*/ 2147483647 w 248"/>
              <a:gd name="T43" fmla="*/ 2147483647 h 228"/>
              <a:gd name="T44" fmla="*/ 2147483647 w 248"/>
              <a:gd name="T45" fmla="*/ 2147483647 h 228"/>
              <a:gd name="T46" fmla="*/ 2147483647 w 248"/>
              <a:gd name="T47" fmla="*/ 2147483647 h 228"/>
              <a:gd name="T48" fmla="*/ 2147483647 w 248"/>
              <a:gd name="T49" fmla="*/ 2147483647 h 228"/>
              <a:gd name="T50" fmla="*/ 2147483647 w 248"/>
              <a:gd name="T51" fmla="*/ 2147483647 h 228"/>
              <a:gd name="T52" fmla="*/ 2147483647 w 248"/>
              <a:gd name="T53" fmla="*/ 2147483647 h 228"/>
              <a:gd name="T54" fmla="*/ 2147483647 w 248"/>
              <a:gd name="T55" fmla="*/ 2147483647 h 228"/>
              <a:gd name="T56" fmla="*/ 2147483647 w 248"/>
              <a:gd name="T57" fmla="*/ 2147483647 h 228"/>
              <a:gd name="T58" fmla="*/ 2147483647 w 248"/>
              <a:gd name="T59" fmla="*/ 2147483647 h 228"/>
              <a:gd name="T60" fmla="*/ 2147483647 w 248"/>
              <a:gd name="T61" fmla="*/ 2147483647 h 228"/>
              <a:gd name="T62" fmla="*/ 2147483647 w 248"/>
              <a:gd name="T63" fmla="*/ 2147483647 h 228"/>
              <a:gd name="T64" fmla="*/ 2147483647 w 248"/>
              <a:gd name="T65" fmla="*/ 2147483647 h 228"/>
              <a:gd name="T66" fmla="*/ 2147483647 w 248"/>
              <a:gd name="T67" fmla="*/ 2147483647 h 2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8"/>
              <a:gd name="T103" fmla="*/ 0 h 228"/>
              <a:gd name="T104" fmla="*/ 248 w 248"/>
              <a:gd name="T105" fmla="*/ 228 h 2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8" h="228">
                <a:moveTo>
                  <a:pt x="124" y="0"/>
                </a:moveTo>
                <a:lnTo>
                  <a:pt x="110" y="1"/>
                </a:lnTo>
                <a:lnTo>
                  <a:pt x="98" y="2"/>
                </a:lnTo>
                <a:lnTo>
                  <a:pt x="87" y="5"/>
                </a:lnTo>
                <a:lnTo>
                  <a:pt x="75" y="10"/>
                </a:lnTo>
                <a:lnTo>
                  <a:pt x="64" y="13"/>
                </a:lnTo>
                <a:lnTo>
                  <a:pt x="54" y="19"/>
                </a:lnTo>
                <a:lnTo>
                  <a:pt x="44" y="26"/>
                </a:lnTo>
                <a:lnTo>
                  <a:pt x="36" y="33"/>
                </a:lnTo>
                <a:lnTo>
                  <a:pt x="27" y="42"/>
                </a:lnTo>
                <a:lnTo>
                  <a:pt x="21" y="51"/>
                </a:lnTo>
                <a:lnTo>
                  <a:pt x="15" y="59"/>
                </a:lnTo>
                <a:lnTo>
                  <a:pt x="8" y="69"/>
                </a:lnTo>
                <a:lnTo>
                  <a:pt x="5" y="80"/>
                </a:lnTo>
                <a:lnTo>
                  <a:pt x="2" y="92"/>
                </a:lnTo>
                <a:lnTo>
                  <a:pt x="0" y="103"/>
                </a:lnTo>
                <a:lnTo>
                  <a:pt x="0" y="108"/>
                </a:lnTo>
                <a:lnTo>
                  <a:pt x="0" y="114"/>
                </a:lnTo>
                <a:lnTo>
                  <a:pt x="0" y="120"/>
                </a:lnTo>
                <a:lnTo>
                  <a:pt x="0" y="125"/>
                </a:lnTo>
                <a:lnTo>
                  <a:pt x="2" y="137"/>
                </a:lnTo>
                <a:lnTo>
                  <a:pt x="5" y="147"/>
                </a:lnTo>
                <a:lnTo>
                  <a:pt x="8" y="159"/>
                </a:lnTo>
                <a:lnTo>
                  <a:pt x="15" y="169"/>
                </a:lnTo>
                <a:lnTo>
                  <a:pt x="21" y="177"/>
                </a:lnTo>
                <a:lnTo>
                  <a:pt x="27" y="186"/>
                </a:lnTo>
                <a:lnTo>
                  <a:pt x="36" y="195"/>
                </a:lnTo>
                <a:lnTo>
                  <a:pt x="44" y="202"/>
                </a:lnTo>
                <a:lnTo>
                  <a:pt x="54" y="208"/>
                </a:lnTo>
                <a:lnTo>
                  <a:pt x="64" y="214"/>
                </a:lnTo>
                <a:lnTo>
                  <a:pt x="75" y="219"/>
                </a:lnTo>
                <a:lnTo>
                  <a:pt x="87" y="223"/>
                </a:lnTo>
                <a:lnTo>
                  <a:pt x="98" y="226"/>
                </a:lnTo>
                <a:lnTo>
                  <a:pt x="110" y="227"/>
                </a:lnTo>
                <a:lnTo>
                  <a:pt x="124" y="228"/>
                </a:lnTo>
                <a:lnTo>
                  <a:pt x="136" y="227"/>
                </a:lnTo>
                <a:lnTo>
                  <a:pt x="149" y="226"/>
                </a:lnTo>
                <a:lnTo>
                  <a:pt x="160" y="223"/>
                </a:lnTo>
                <a:lnTo>
                  <a:pt x="171" y="219"/>
                </a:lnTo>
                <a:lnTo>
                  <a:pt x="182" y="214"/>
                </a:lnTo>
                <a:lnTo>
                  <a:pt x="192" y="208"/>
                </a:lnTo>
                <a:lnTo>
                  <a:pt x="202" y="202"/>
                </a:lnTo>
                <a:lnTo>
                  <a:pt x="211" y="195"/>
                </a:lnTo>
                <a:lnTo>
                  <a:pt x="220" y="186"/>
                </a:lnTo>
                <a:lnTo>
                  <a:pt x="226" y="177"/>
                </a:lnTo>
                <a:lnTo>
                  <a:pt x="232" y="169"/>
                </a:lnTo>
                <a:lnTo>
                  <a:pt x="238" y="159"/>
                </a:lnTo>
                <a:lnTo>
                  <a:pt x="242" y="147"/>
                </a:lnTo>
                <a:lnTo>
                  <a:pt x="244" y="137"/>
                </a:lnTo>
                <a:lnTo>
                  <a:pt x="247" y="125"/>
                </a:lnTo>
                <a:lnTo>
                  <a:pt x="247" y="120"/>
                </a:lnTo>
                <a:lnTo>
                  <a:pt x="248" y="114"/>
                </a:lnTo>
                <a:lnTo>
                  <a:pt x="247" y="108"/>
                </a:lnTo>
                <a:lnTo>
                  <a:pt x="247" y="103"/>
                </a:lnTo>
                <a:lnTo>
                  <a:pt x="244" y="92"/>
                </a:lnTo>
                <a:lnTo>
                  <a:pt x="242" y="80"/>
                </a:lnTo>
                <a:lnTo>
                  <a:pt x="238" y="69"/>
                </a:lnTo>
                <a:lnTo>
                  <a:pt x="232" y="59"/>
                </a:lnTo>
                <a:lnTo>
                  <a:pt x="226" y="51"/>
                </a:lnTo>
                <a:lnTo>
                  <a:pt x="220" y="42"/>
                </a:lnTo>
                <a:lnTo>
                  <a:pt x="211" y="33"/>
                </a:lnTo>
                <a:lnTo>
                  <a:pt x="202" y="26"/>
                </a:lnTo>
                <a:lnTo>
                  <a:pt x="192" y="19"/>
                </a:lnTo>
                <a:lnTo>
                  <a:pt x="182" y="13"/>
                </a:lnTo>
                <a:lnTo>
                  <a:pt x="171" y="10"/>
                </a:lnTo>
                <a:lnTo>
                  <a:pt x="160" y="5"/>
                </a:lnTo>
                <a:lnTo>
                  <a:pt x="149" y="2"/>
                </a:lnTo>
                <a:lnTo>
                  <a:pt x="136" y="1"/>
                </a:lnTo>
                <a:lnTo>
                  <a:pt x="124" y="0"/>
                </a:lnTo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35" name="Freeform 130"/>
          <p:cNvSpPr>
            <a:spLocks/>
          </p:cNvSpPr>
          <p:nvPr/>
        </p:nvSpPr>
        <p:spPr bwMode="auto">
          <a:xfrm>
            <a:off x="3133725" y="3563938"/>
            <a:ext cx="171450" cy="290512"/>
          </a:xfrm>
          <a:custGeom>
            <a:avLst/>
            <a:gdLst>
              <a:gd name="T0" fmla="*/ 2147483647 w 268"/>
              <a:gd name="T1" fmla="*/ 2147483647 h 291"/>
              <a:gd name="T2" fmla="*/ 0 w 268"/>
              <a:gd name="T3" fmla="*/ 0 h 291"/>
              <a:gd name="T4" fmla="*/ 0 w 268"/>
              <a:gd name="T5" fmla="*/ 2147483647 h 291"/>
              <a:gd name="T6" fmla="*/ 2147483647 w 268"/>
              <a:gd name="T7" fmla="*/ 2147483647 h 291"/>
              <a:gd name="T8" fmla="*/ 0 60000 65536"/>
              <a:gd name="T9" fmla="*/ 0 60000 65536"/>
              <a:gd name="T10" fmla="*/ 0 60000 65536"/>
              <a:gd name="T11" fmla="*/ 0 60000 65536"/>
              <a:gd name="T12" fmla="*/ 0 w 268"/>
              <a:gd name="T13" fmla="*/ 0 h 291"/>
              <a:gd name="T14" fmla="*/ 268 w 268"/>
              <a:gd name="T15" fmla="*/ 291 h 2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" h="291">
                <a:moveTo>
                  <a:pt x="268" y="145"/>
                </a:moveTo>
                <a:lnTo>
                  <a:pt x="0" y="0"/>
                </a:lnTo>
                <a:lnTo>
                  <a:pt x="0" y="291"/>
                </a:lnTo>
                <a:lnTo>
                  <a:pt x="268" y="145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36" name="Rectangle 131"/>
          <p:cNvSpPr>
            <a:spLocks noChangeArrowheads="1"/>
          </p:cNvSpPr>
          <p:nvPr/>
        </p:nvSpPr>
        <p:spPr bwMode="auto">
          <a:xfrm>
            <a:off x="3338513" y="3619500"/>
            <a:ext cx="520700" cy="211138"/>
          </a:xfrm>
          <a:prstGeom prst="rect">
            <a:avLst/>
          </a:prstGeom>
          <a:solidFill>
            <a:srgbClr val="33CC33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alt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37" name="Rectangle 132"/>
          <p:cNvSpPr>
            <a:spLocks noChangeArrowheads="1"/>
          </p:cNvSpPr>
          <p:nvPr/>
        </p:nvSpPr>
        <p:spPr bwMode="auto">
          <a:xfrm>
            <a:off x="3479800" y="3629025"/>
            <a:ext cx="334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400" i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T2</a:t>
            </a:r>
          </a:p>
        </p:txBody>
      </p:sp>
      <p:sp>
        <p:nvSpPr>
          <p:cNvPr id="12338" name="Freeform 133"/>
          <p:cNvSpPr>
            <a:spLocks/>
          </p:cNvSpPr>
          <p:nvPr/>
        </p:nvSpPr>
        <p:spPr bwMode="auto">
          <a:xfrm>
            <a:off x="3608388" y="2813050"/>
            <a:ext cx="1312862" cy="366713"/>
          </a:xfrm>
          <a:custGeom>
            <a:avLst/>
            <a:gdLst>
              <a:gd name="T0" fmla="*/ 2147483647 w 2042"/>
              <a:gd name="T1" fmla="*/ 0 h 373"/>
              <a:gd name="T2" fmla="*/ 2147483647 w 2042"/>
              <a:gd name="T3" fmla="*/ 2147483647 h 373"/>
              <a:gd name="T4" fmla="*/ 2147483647 w 2042"/>
              <a:gd name="T5" fmla="*/ 2147483647 h 373"/>
              <a:gd name="T6" fmla="*/ 2147483647 w 2042"/>
              <a:gd name="T7" fmla="*/ 2147483647 h 373"/>
              <a:gd name="T8" fmla="*/ 2147483647 w 2042"/>
              <a:gd name="T9" fmla="*/ 2147483647 h 373"/>
              <a:gd name="T10" fmla="*/ 2147483647 w 2042"/>
              <a:gd name="T11" fmla="*/ 2147483647 h 373"/>
              <a:gd name="T12" fmla="*/ 2147483647 w 2042"/>
              <a:gd name="T13" fmla="*/ 2147483647 h 373"/>
              <a:gd name="T14" fmla="*/ 2147483647 w 2042"/>
              <a:gd name="T15" fmla="*/ 2147483647 h 373"/>
              <a:gd name="T16" fmla="*/ 0 w 2042"/>
              <a:gd name="T17" fmla="*/ 2147483647 h 373"/>
              <a:gd name="T18" fmla="*/ 2147483647 w 2042"/>
              <a:gd name="T19" fmla="*/ 2147483647 h 373"/>
              <a:gd name="T20" fmla="*/ 2147483647 w 2042"/>
              <a:gd name="T21" fmla="*/ 2147483647 h 373"/>
              <a:gd name="T22" fmla="*/ 2147483647 w 2042"/>
              <a:gd name="T23" fmla="*/ 2147483647 h 373"/>
              <a:gd name="T24" fmla="*/ 2147483647 w 2042"/>
              <a:gd name="T25" fmla="*/ 2147483647 h 373"/>
              <a:gd name="T26" fmla="*/ 2147483647 w 2042"/>
              <a:gd name="T27" fmla="*/ 2147483647 h 373"/>
              <a:gd name="T28" fmla="*/ 2147483647 w 2042"/>
              <a:gd name="T29" fmla="*/ 2147483647 h 373"/>
              <a:gd name="T30" fmla="*/ 2147483647 w 2042"/>
              <a:gd name="T31" fmla="*/ 2147483647 h 373"/>
              <a:gd name="T32" fmla="*/ 2147483647 w 2042"/>
              <a:gd name="T33" fmla="*/ 2147483647 h 373"/>
              <a:gd name="T34" fmla="*/ 2147483647 w 2042"/>
              <a:gd name="T35" fmla="*/ 2147483647 h 373"/>
              <a:gd name="T36" fmla="*/ 2147483647 w 2042"/>
              <a:gd name="T37" fmla="*/ 2147483647 h 373"/>
              <a:gd name="T38" fmla="*/ 2147483647 w 2042"/>
              <a:gd name="T39" fmla="*/ 2147483647 h 373"/>
              <a:gd name="T40" fmla="*/ 2147483647 w 2042"/>
              <a:gd name="T41" fmla="*/ 2147483647 h 373"/>
              <a:gd name="T42" fmla="*/ 2147483647 w 2042"/>
              <a:gd name="T43" fmla="*/ 2147483647 h 373"/>
              <a:gd name="T44" fmla="*/ 2147483647 w 2042"/>
              <a:gd name="T45" fmla="*/ 2147483647 h 373"/>
              <a:gd name="T46" fmla="*/ 2147483647 w 2042"/>
              <a:gd name="T47" fmla="*/ 2147483647 h 373"/>
              <a:gd name="T48" fmla="*/ 2147483647 w 2042"/>
              <a:gd name="T49" fmla="*/ 2147483647 h 373"/>
              <a:gd name="T50" fmla="*/ 2147483647 w 2042"/>
              <a:gd name="T51" fmla="*/ 2147483647 h 373"/>
              <a:gd name="T52" fmla="*/ 2147483647 w 2042"/>
              <a:gd name="T53" fmla="*/ 2147483647 h 373"/>
              <a:gd name="T54" fmla="*/ 2147483647 w 2042"/>
              <a:gd name="T55" fmla="*/ 2147483647 h 373"/>
              <a:gd name="T56" fmla="*/ 2147483647 w 2042"/>
              <a:gd name="T57" fmla="*/ 2147483647 h 373"/>
              <a:gd name="T58" fmla="*/ 2147483647 w 2042"/>
              <a:gd name="T59" fmla="*/ 2147483647 h 373"/>
              <a:gd name="T60" fmla="*/ 2147483647 w 2042"/>
              <a:gd name="T61" fmla="*/ 2147483647 h 373"/>
              <a:gd name="T62" fmla="*/ 2147483647 w 2042"/>
              <a:gd name="T63" fmla="*/ 2147483647 h 373"/>
              <a:gd name="T64" fmla="*/ 2147483647 w 2042"/>
              <a:gd name="T65" fmla="*/ 2147483647 h 373"/>
              <a:gd name="T66" fmla="*/ 2147483647 w 2042"/>
              <a:gd name="T67" fmla="*/ 0 h 3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42"/>
              <a:gd name="T103" fmla="*/ 0 h 373"/>
              <a:gd name="T104" fmla="*/ 2042 w 2042"/>
              <a:gd name="T105" fmla="*/ 373 h 3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42" h="373">
                <a:moveTo>
                  <a:pt x="62" y="0"/>
                </a:moveTo>
                <a:lnTo>
                  <a:pt x="56" y="0"/>
                </a:lnTo>
                <a:lnTo>
                  <a:pt x="49" y="1"/>
                </a:lnTo>
                <a:lnTo>
                  <a:pt x="43" y="2"/>
                </a:lnTo>
                <a:lnTo>
                  <a:pt x="38" y="5"/>
                </a:lnTo>
                <a:lnTo>
                  <a:pt x="32" y="7"/>
                </a:lnTo>
                <a:lnTo>
                  <a:pt x="27" y="10"/>
                </a:lnTo>
                <a:lnTo>
                  <a:pt x="23" y="14"/>
                </a:lnTo>
                <a:lnTo>
                  <a:pt x="18" y="17"/>
                </a:lnTo>
                <a:lnTo>
                  <a:pt x="15" y="22"/>
                </a:lnTo>
                <a:lnTo>
                  <a:pt x="11" y="27"/>
                </a:lnTo>
                <a:lnTo>
                  <a:pt x="7" y="32"/>
                </a:lnTo>
                <a:lnTo>
                  <a:pt x="5" y="37"/>
                </a:lnTo>
                <a:lnTo>
                  <a:pt x="3" y="43"/>
                </a:lnTo>
                <a:lnTo>
                  <a:pt x="1" y="50"/>
                </a:lnTo>
                <a:lnTo>
                  <a:pt x="1" y="56"/>
                </a:lnTo>
                <a:lnTo>
                  <a:pt x="0" y="62"/>
                </a:lnTo>
                <a:lnTo>
                  <a:pt x="0" y="310"/>
                </a:lnTo>
                <a:lnTo>
                  <a:pt x="1" y="317"/>
                </a:lnTo>
                <a:lnTo>
                  <a:pt x="1" y="323"/>
                </a:lnTo>
                <a:lnTo>
                  <a:pt x="3" y="329"/>
                </a:lnTo>
                <a:lnTo>
                  <a:pt x="5" y="334"/>
                </a:lnTo>
                <a:lnTo>
                  <a:pt x="7" y="340"/>
                </a:lnTo>
                <a:lnTo>
                  <a:pt x="11" y="345"/>
                </a:lnTo>
                <a:lnTo>
                  <a:pt x="15" y="350"/>
                </a:lnTo>
                <a:lnTo>
                  <a:pt x="18" y="354"/>
                </a:lnTo>
                <a:lnTo>
                  <a:pt x="23" y="358"/>
                </a:lnTo>
                <a:lnTo>
                  <a:pt x="27" y="361"/>
                </a:lnTo>
                <a:lnTo>
                  <a:pt x="32" y="365"/>
                </a:lnTo>
                <a:lnTo>
                  <a:pt x="38" y="368"/>
                </a:lnTo>
                <a:lnTo>
                  <a:pt x="43" y="370"/>
                </a:lnTo>
                <a:lnTo>
                  <a:pt x="49" y="371"/>
                </a:lnTo>
                <a:lnTo>
                  <a:pt x="56" y="373"/>
                </a:lnTo>
                <a:lnTo>
                  <a:pt x="62" y="373"/>
                </a:lnTo>
                <a:lnTo>
                  <a:pt x="1980" y="373"/>
                </a:lnTo>
                <a:lnTo>
                  <a:pt x="1986" y="373"/>
                </a:lnTo>
                <a:lnTo>
                  <a:pt x="1992" y="371"/>
                </a:lnTo>
                <a:lnTo>
                  <a:pt x="1999" y="370"/>
                </a:lnTo>
                <a:lnTo>
                  <a:pt x="2005" y="368"/>
                </a:lnTo>
                <a:lnTo>
                  <a:pt x="2010" y="365"/>
                </a:lnTo>
                <a:lnTo>
                  <a:pt x="2015" y="361"/>
                </a:lnTo>
                <a:lnTo>
                  <a:pt x="2020" y="358"/>
                </a:lnTo>
                <a:lnTo>
                  <a:pt x="2023" y="354"/>
                </a:lnTo>
                <a:lnTo>
                  <a:pt x="2028" y="350"/>
                </a:lnTo>
                <a:lnTo>
                  <a:pt x="2032" y="345"/>
                </a:lnTo>
                <a:lnTo>
                  <a:pt x="2035" y="340"/>
                </a:lnTo>
                <a:lnTo>
                  <a:pt x="2037" y="334"/>
                </a:lnTo>
                <a:lnTo>
                  <a:pt x="2040" y="329"/>
                </a:lnTo>
                <a:lnTo>
                  <a:pt x="2041" y="323"/>
                </a:lnTo>
                <a:lnTo>
                  <a:pt x="2042" y="317"/>
                </a:lnTo>
                <a:lnTo>
                  <a:pt x="2042" y="310"/>
                </a:lnTo>
                <a:lnTo>
                  <a:pt x="2042" y="62"/>
                </a:lnTo>
                <a:lnTo>
                  <a:pt x="2042" y="56"/>
                </a:lnTo>
                <a:lnTo>
                  <a:pt x="2041" y="50"/>
                </a:lnTo>
                <a:lnTo>
                  <a:pt x="2040" y="43"/>
                </a:lnTo>
                <a:lnTo>
                  <a:pt x="2037" y="37"/>
                </a:lnTo>
                <a:lnTo>
                  <a:pt x="2035" y="32"/>
                </a:lnTo>
                <a:lnTo>
                  <a:pt x="2032" y="27"/>
                </a:lnTo>
                <a:lnTo>
                  <a:pt x="2028" y="22"/>
                </a:lnTo>
                <a:lnTo>
                  <a:pt x="2023" y="17"/>
                </a:lnTo>
                <a:lnTo>
                  <a:pt x="2020" y="14"/>
                </a:lnTo>
                <a:lnTo>
                  <a:pt x="2015" y="10"/>
                </a:lnTo>
                <a:lnTo>
                  <a:pt x="2010" y="7"/>
                </a:lnTo>
                <a:lnTo>
                  <a:pt x="2005" y="5"/>
                </a:lnTo>
                <a:lnTo>
                  <a:pt x="1999" y="2"/>
                </a:lnTo>
                <a:lnTo>
                  <a:pt x="1992" y="1"/>
                </a:lnTo>
                <a:lnTo>
                  <a:pt x="1986" y="0"/>
                </a:lnTo>
                <a:lnTo>
                  <a:pt x="1980" y="0"/>
                </a:lnTo>
                <a:lnTo>
                  <a:pt x="6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39" name="Freeform 134"/>
          <p:cNvSpPr>
            <a:spLocks/>
          </p:cNvSpPr>
          <p:nvPr/>
        </p:nvSpPr>
        <p:spPr bwMode="auto">
          <a:xfrm>
            <a:off x="4572000" y="2705100"/>
            <a:ext cx="158750" cy="227013"/>
          </a:xfrm>
          <a:custGeom>
            <a:avLst/>
            <a:gdLst>
              <a:gd name="T0" fmla="*/ 2147483647 w 248"/>
              <a:gd name="T1" fmla="*/ 2147483647 h 228"/>
              <a:gd name="T2" fmla="*/ 2147483647 w 248"/>
              <a:gd name="T3" fmla="*/ 2147483647 h 228"/>
              <a:gd name="T4" fmla="*/ 2147483647 w 248"/>
              <a:gd name="T5" fmla="*/ 2147483647 h 228"/>
              <a:gd name="T6" fmla="*/ 2147483647 w 248"/>
              <a:gd name="T7" fmla="*/ 2147483647 h 228"/>
              <a:gd name="T8" fmla="*/ 2147483647 w 248"/>
              <a:gd name="T9" fmla="*/ 2147483647 h 228"/>
              <a:gd name="T10" fmla="*/ 2147483647 w 248"/>
              <a:gd name="T11" fmla="*/ 2147483647 h 228"/>
              <a:gd name="T12" fmla="*/ 2147483647 w 248"/>
              <a:gd name="T13" fmla="*/ 2147483647 h 228"/>
              <a:gd name="T14" fmla="*/ 0 w 248"/>
              <a:gd name="T15" fmla="*/ 2147483647 h 228"/>
              <a:gd name="T16" fmla="*/ 0 w 248"/>
              <a:gd name="T17" fmla="*/ 2147483647 h 228"/>
              <a:gd name="T18" fmla="*/ 0 w 248"/>
              <a:gd name="T19" fmla="*/ 2147483647 h 228"/>
              <a:gd name="T20" fmla="*/ 2147483647 w 248"/>
              <a:gd name="T21" fmla="*/ 2147483647 h 228"/>
              <a:gd name="T22" fmla="*/ 2147483647 w 248"/>
              <a:gd name="T23" fmla="*/ 2147483647 h 228"/>
              <a:gd name="T24" fmla="*/ 2147483647 w 248"/>
              <a:gd name="T25" fmla="*/ 2147483647 h 228"/>
              <a:gd name="T26" fmla="*/ 2147483647 w 248"/>
              <a:gd name="T27" fmla="*/ 2147483647 h 228"/>
              <a:gd name="T28" fmla="*/ 2147483647 w 248"/>
              <a:gd name="T29" fmla="*/ 2147483647 h 228"/>
              <a:gd name="T30" fmla="*/ 2147483647 w 248"/>
              <a:gd name="T31" fmla="*/ 2147483647 h 228"/>
              <a:gd name="T32" fmla="*/ 2147483647 w 248"/>
              <a:gd name="T33" fmla="*/ 2147483647 h 228"/>
              <a:gd name="T34" fmla="*/ 2147483647 w 248"/>
              <a:gd name="T35" fmla="*/ 2147483647 h 228"/>
              <a:gd name="T36" fmla="*/ 2147483647 w 248"/>
              <a:gd name="T37" fmla="*/ 2147483647 h 228"/>
              <a:gd name="T38" fmla="*/ 2147483647 w 248"/>
              <a:gd name="T39" fmla="*/ 2147483647 h 228"/>
              <a:gd name="T40" fmla="*/ 2147483647 w 248"/>
              <a:gd name="T41" fmla="*/ 2147483647 h 228"/>
              <a:gd name="T42" fmla="*/ 2147483647 w 248"/>
              <a:gd name="T43" fmla="*/ 2147483647 h 228"/>
              <a:gd name="T44" fmla="*/ 2147483647 w 248"/>
              <a:gd name="T45" fmla="*/ 2147483647 h 228"/>
              <a:gd name="T46" fmla="*/ 2147483647 w 248"/>
              <a:gd name="T47" fmla="*/ 2147483647 h 228"/>
              <a:gd name="T48" fmla="*/ 2147483647 w 248"/>
              <a:gd name="T49" fmla="*/ 2147483647 h 228"/>
              <a:gd name="T50" fmla="*/ 2147483647 w 248"/>
              <a:gd name="T51" fmla="*/ 2147483647 h 228"/>
              <a:gd name="T52" fmla="*/ 2147483647 w 248"/>
              <a:gd name="T53" fmla="*/ 2147483647 h 228"/>
              <a:gd name="T54" fmla="*/ 2147483647 w 248"/>
              <a:gd name="T55" fmla="*/ 2147483647 h 228"/>
              <a:gd name="T56" fmla="*/ 2147483647 w 248"/>
              <a:gd name="T57" fmla="*/ 2147483647 h 228"/>
              <a:gd name="T58" fmla="*/ 2147483647 w 248"/>
              <a:gd name="T59" fmla="*/ 2147483647 h 228"/>
              <a:gd name="T60" fmla="*/ 2147483647 w 248"/>
              <a:gd name="T61" fmla="*/ 2147483647 h 228"/>
              <a:gd name="T62" fmla="*/ 2147483647 w 248"/>
              <a:gd name="T63" fmla="*/ 2147483647 h 228"/>
              <a:gd name="T64" fmla="*/ 2147483647 w 248"/>
              <a:gd name="T65" fmla="*/ 2147483647 h 228"/>
              <a:gd name="T66" fmla="*/ 2147483647 w 248"/>
              <a:gd name="T67" fmla="*/ 2147483647 h 2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8"/>
              <a:gd name="T103" fmla="*/ 0 h 228"/>
              <a:gd name="T104" fmla="*/ 248 w 248"/>
              <a:gd name="T105" fmla="*/ 228 h 2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8" h="228">
                <a:moveTo>
                  <a:pt x="124" y="0"/>
                </a:moveTo>
                <a:lnTo>
                  <a:pt x="110" y="1"/>
                </a:lnTo>
                <a:lnTo>
                  <a:pt x="98" y="2"/>
                </a:lnTo>
                <a:lnTo>
                  <a:pt x="87" y="5"/>
                </a:lnTo>
                <a:lnTo>
                  <a:pt x="75" y="10"/>
                </a:lnTo>
                <a:lnTo>
                  <a:pt x="64" y="13"/>
                </a:lnTo>
                <a:lnTo>
                  <a:pt x="54" y="19"/>
                </a:lnTo>
                <a:lnTo>
                  <a:pt x="44" y="26"/>
                </a:lnTo>
                <a:lnTo>
                  <a:pt x="36" y="33"/>
                </a:lnTo>
                <a:lnTo>
                  <a:pt x="27" y="42"/>
                </a:lnTo>
                <a:lnTo>
                  <a:pt x="21" y="51"/>
                </a:lnTo>
                <a:lnTo>
                  <a:pt x="15" y="59"/>
                </a:lnTo>
                <a:lnTo>
                  <a:pt x="8" y="69"/>
                </a:lnTo>
                <a:lnTo>
                  <a:pt x="5" y="80"/>
                </a:lnTo>
                <a:lnTo>
                  <a:pt x="2" y="92"/>
                </a:lnTo>
                <a:lnTo>
                  <a:pt x="0" y="103"/>
                </a:lnTo>
                <a:lnTo>
                  <a:pt x="0" y="108"/>
                </a:lnTo>
                <a:lnTo>
                  <a:pt x="0" y="114"/>
                </a:lnTo>
                <a:lnTo>
                  <a:pt x="0" y="120"/>
                </a:lnTo>
                <a:lnTo>
                  <a:pt x="0" y="125"/>
                </a:lnTo>
                <a:lnTo>
                  <a:pt x="2" y="137"/>
                </a:lnTo>
                <a:lnTo>
                  <a:pt x="5" y="147"/>
                </a:lnTo>
                <a:lnTo>
                  <a:pt x="8" y="159"/>
                </a:lnTo>
                <a:lnTo>
                  <a:pt x="15" y="169"/>
                </a:lnTo>
                <a:lnTo>
                  <a:pt x="21" y="177"/>
                </a:lnTo>
                <a:lnTo>
                  <a:pt x="27" y="186"/>
                </a:lnTo>
                <a:lnTo>
                  <a:pt x="36" y="195"/>
                </a:lnTo>
                <a:lnTo>
                  <a:pt x="44" y="202"/>
                </a:lnTo>
                <a:lnTo>
                  <a:pt x="54" y="208"/>
                </a:lnTo>
                <a:lnTo>
                  <a:pt x="64" y="214"/>
                </a:lnTo>
                <a:lnTo>
                  <a:pt x="75" y="219"/>
                </a:lnTo>
                <a:lnTo>
                  <a:pt x="87" y="223"/>
                </a:lnTo>
                <a:lnTo>
                  <a:pt x="98" y="226"/>
                </a:lnTo>
                <a:lnTo>
                  <a:pt x="110" y="227"/>
                </a:lnTo>
                <a:lnTo>
                  <a:pt x="124" y="228"/>
                </a:lnTo>
                <a:lnTo>
                  <a:pt x="136" y="227"/>
                </a:lnTo>
                <a:lnTo>
                  <a:pt x="149" y="226"/>
                </a:lnTo>
                <a:lnTo>
                  <a:pt x="160" y="223"/>
                </a:lnTo>
                <a:lnTo>
                  <a:pt x="171" y="219"/>
                </a:lnTo>
                <a:lnTo>
                  <a:pt x="182" y="214"/>
                </a:lnTo>
                <a:lnTo>
                  <a:pt x="192" y="208"/>
                </a:lnTo>
                <a:lnTo>
                  <a:pt x="202" y="202"/>
                </a:lnTo>
                <a:lnTo>
                  <a:pt x="211" y="195"/>
                </a:lnTo>
                <a:lnTo>
                  <a:pt x="220" y="186"/>
                </a:lnTo>
                <a:lnTo>
                  <a:pt x="226" y="177"/>
                </a:lnTo>
                <a:lnTo>
                  <a:pt x="232" y="169"/>
                </a:lnTo>
                <a:lnTo>
                  <a:pt x="238" y="159"/>
                </a:lnTo>
                <a:lnTo>
                  <a:pt x="242" y="147"/>
                </a:lnTo>
                <a:lnTo>
                  <a:pt x="244" y="137"/>
                </a:lnTo>
                <a:lnTo>
                  <a:pt x="247" y="125"/>
                </a:lnTo>
                <a:lnTo>
                  <a:pt x="247" y="120"/>
                </a:lnTo>
                <a:lnTo>
                  <a:pt x="248" y="114"/>
                </a:lnTo>
                <a:lnTo>
                  <a:pt x="247" y="108"/>
                </a:lnTo>
                <a:lnTo>
                  <a:pt x="247" y="103"/>
                </a:lnTo>
                <a:lnTo>
                  <a:pt x="244" y="92"/>
                </a:lnTo>
                <a:lnTo>
                  <a:pt x="242" y="80"/>
                </a:lnTo>
                <a:lnTo>
                  <a:pt x="238" y="69"/>
                </a:lnTo>
                <a:lnTo>
                  <a:pt x="232" y="59"/>
                </a:lnTo>
                <a:lnTo>
                  <a:pt x="226" y="51"/>
                </a:lnTo>
                <a:lnTo>
                  <a:pt x="220" y="42"/>
                </a:lnTo>
                <a:lnTo>
                  <a:pt x="211" y="33"/>
                </a:lnTo>
                <a:lnTo>
                  <a:pt x="202" y="26"/>
                </a:lnTo>
                <a:lnTo>
                  <a:pt x="192" y="19"/>
                </a:lnTo>
                <a:lnTo>
                  <a:pt x="182" y="13"/>
                </a:lnTo>
                <a:lnTo>
                  <a:pt x="171" y="10"/>
                </a:lnTo>
                <a:lnTo>
                  <a:pt x="160" y="5"/>
                </a:lnTo>
                <a:lnTo>
                  <a:pt x="149" y="2"/>
                </a:lnTo>
                <a:lnTo>
                  <a:pt x="136" y="1"/>
                </a:lnTo>
                <a:lnTo>
                  <a:pt x="124" y="0"/>
                </a:lnTo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40" name="Freeform 135"/>
          <p:cNvSpPr>
            <a:spLocks/>
          </p:cNvSpPr>
          <p:nvPr/>
        </p:nvSpPr>
        <p:spPr bwMode="auto">
          <a:xfrm>
            <a:off x="3794125" y="2665413"/>
            <a:ext cx="171450" cy="290512"/>
          </a:xfrm>
          <a:custGeom>
            <a:avLst/>
            <a:gdLst>
              <a:gd name="T0" fmla="*/ 2147483647 w 268"/>
              <a:gd name="T1" fmla="*/ 2147483647 h 291"/>
              <a:gd name="T2" fmla="*/ 0 w 268"/>
              <a:gd name="T3" fmla="*/ 0 h 291"/>
              <a:gd name="T4" fmla="*/ 0 w 268"/>
              <a:gd name="T5" fmla="*/ 2147483647 h 291"/>
              <a:gd name="T6" fmla="*/ 2147483647 w 268"/>
              <a:gd name="T7" fmla="*/ 2147483647 h 291"/>
              <a:gd name="T8" fmla="*/ 0 60000 65536"/>
              <a:gd name="T9" fmla="*/ 0 60000 65536"/>
              <a:gd name="T10" fmla="*/ 0 60000 65536"/>
              <a:gd name="T11" fmla="*/ 0 60000 65536"/>
              <a:gd name="T12" fmla="*/ 0 w 268"/>
              <a:gd name="T13" fmla="*/ 0 h 291"/>
              <a:gd name="T14" fmla="*/ 268 w 268"/>
              <a:gd name="T15" fmla="*/ 291 h 2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" h="291">
                <a:moveTo>
                  <a:pt x="268" y="145"/>
                </a:moveTo>
                <a:lnTo>
                  <a:pt x="0" y="0"/>
                </a:lnTo>
                <a:lnTo>
                  <a:pt x="0" y="291"/>
                </a:lnTo>
                <a:lnTo>
                  <a:pt x="268" y="145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41" name="Rectangle 136"/>
          <p:cNvSpPr>
            <a:spLocks noChangeArrowheads="1"/>
          </p:cNvSpPr>
          <p:nvPr/>
        </p:nvSpPr>
        <p:spPr bwMode="auto">
          <a:xfrm>
            <a:off x="3998913" y="2720975"/>
            <a:ext cx="520700" cy="211138"/>
          </a:xfrm>
          <a:prstGeom prst="rect">
            <a:avLst/>
          </a:prstGeom>
          <a:solidFill>
            <a:srgbClr val="00CCFF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altLang="en-US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42" name="Rectangle 137"/>
          <p:cNvSpPr>
            <a:spLocks noChangeArrowheads="1"/>
          </p:cNvSpPr>
          <p:nvPr/>
        </p:nvSpPr>
        <p:spPr bwMode="auto">
          <a:xfrm>
            <a:off x="4127500" y="2720975"/>
            <a:ext cx="363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400" i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NA</a:t>
            </a:r>
          </a:p>
        </p:txBody>
      </p:sp>
      <p:sp>
        <p:nvSpPr>
          <p:cNvPr id="12343" name="Rectangle 138"/>
          <p:cNvSpPr>
            <a:spLocks noChangeArrowheads="1"/>
          </p:cNvSpPr>
          <p:nvPr/>
        </p:nvSpPr>
        <p:spPr bwMode="auto">
          <a:xfrm>
            <a:off x="2296850" y="3243263"/>
            <a:ext cx="247702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TMPRSS2</a:t>
            </a:r>
            <a:r>
              <a:rPr lang="en-US" altLang="en-US" i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expression vector</a:t>
            </a:r>
          </a:p>
        </p:txBody>
      </p:sp>
      <p:sp>
        <p:nvSpPr>
          <p:cNvPr id="12344" name="Text Box 123"/>
          <p:cNvSpPr txBox="1">
            <a:spLocks noChangeArrowheads="1"/>
          </p:cNvSpPr>
          <p:nvPr/>
        </p:nvSpPr>
        <p:spPr bwMode="auto">
          <a:xfrm>
            <a:off x="5159375" y="2038350"/>
            <a:ext cx="343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/>
            <a:r>
              <a:rPr lang="en-US" altLang="en-US" sz="2000" dirty="0" smtClean="0">
                <a:solidFill>
                  <a:srgbClr val="002060"/>
                </a:solidFill>
                <a:ea typeface="MS PGothic" pitchFamily="34" charset="-128"/>
                <a:cs typeface="Calibri" pitchFamily="34" charset="0"/>
              </a:rPr>
              <a:t>HEK-293 Cells</a:t>
            </a:r>
          </a:p>
        </p:txBody>
      </p:sp>
      <p:grpSp>
        <p:nvGrpSpPr>
          <p:cNvPr id="12345" name="Group 138"/>
          <p:cNvGrpSpPr>
            <a:grpSpLocks/>
          </p:cNvGrpSpPr>
          <p:nvPr/>
        </p:nvGrpSpPr>
        <p:grpSpPr bwMode="auto">
          <a:xfrm>
            <a:off x="6889750" y="2512574"/>
            <a:ext cx="1906588" cy="1832414"/>
            <a:chOff x="5978525" y="3783013"/>
            <a:chExt cx="2332038" cy="1951037"/>
          </a:xfrm>
        </p:grpSpPr>
        <p:grpSp>
          <p:nvGrpSpPr>
            <p:cNvPr id="140" name="Group 139"/>
            <p:cNvGrpSpPr/>
            <p:nvPr/>
          </p:nvGrpSpPr>
          <p:grpSpPr bwMode="auto">
            <a:xfrm>
              <a:off x="6346825" y="4770438"/>
              <a:ext cx="465138" cy="412750"/>
              <a:chOff x="6346825" y="4770438"/>
              <a:chExt cx="465138" cy="412750"/>
            </a:xfrm>
            <a:effectLst>
              <a:glow rad="101600">
                <a:srgbClr val="FFFF00">
                  <a:alpha val="60000"/>
                </a:srgbClr>
              </a:glow>
            </a:effectLst>
          </p:grpSpPr>
          <p:sp>
            <p:nvSpPr>
              <p:cNvPr id="221" name="Oval 31"/>
              <p:cNvSpPr>
                <a:spLocks noChangeArrowheads="1"/>
              </p:cNvSpPr>
              <p:nvPr/>
            </p:nvSpPr>
            <p:spPr bwMode="auto">
              <a:xfrm>
                <a:off x="6503988" y="4908551"/>
                <a:ext cx="146050" cy="127000"/>
              </a:xfrm>
              <a:prstGeom prst="ellipse">
                <a:avLst/>
              </a:prstGeom>
              <a:solidFill>
                <a:srgbClr val="FAFD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22" name="Line 32"/>
              <p:cNvSpPr>
                <a:spLocks noChangeShapeType="1"/>
              </p:cNvSpPr>
              <p:nvPr/>
            </p:nvSpPr>
            <p:spPr bwMode="auto">
              <a:xfrm>
                <a:off x="6577013" y="4770438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23" name="Line 33"/>
              <p:cNvSpPr>
                <a:spLocks noChangeShapeType="1"/>
              </p:cNvSpPr>
              <p:nvPr/>
            </p:nvSpPr>
            <p:spPr bwMode="auto">
              <a:xfrm>
                <a:off x="6577013" y="5043488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24" name="Line 34"/>
              <p:cNvSpPr>
                <a:spLocks noChangeShapeType="1"/>
              </p:cNvSpPr>
              <p:nvPr/>
            </p:nvSpPr>
            <p:spPr bwMode="auto">
              <a:xfrm flipH="1">
                <a:off x="6643688" y="4976813"/>
                <a:ext cx="168275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25" name="Line 35"/>
              <p:cNvSpPr>
                <a:spLocks noChangeShapeType="1"/>
              </p:cNvSpPr>
              <p:nvPr/>
            </p:nvSpPr>
            <p:spPr bwMode="auto">
              <a:xfrm flipH="1">
                <a:off x="6346825" y="4973638"/>
                <a:ext cx="1651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26" name="Line 36"/>
              <p:cNvSpPr>
                <a:spLocks noChangeShapeType="1"/>
              </p:cNvSpPr>
              <p:nvPr/>
            </p:nvSpPr>
            <p:spPr bwMode="auto">
              <a:xfrm flipH="1">
                <a:off x="6624638" y="4826001"/>
                <a:ext cx="128588" cy="1000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27" name="Line 37"/>
              <p:cNvSpPr>
                <a:spLocks noChangeShapeType="1"/>
              </p:cNvSpPr>
              <p:nvPr/>
            </p:nvSpPr>
            <p:spPr bwMode="auto">
              <a:xfrm flipH="1">
                <a:off x="6405563" y="5019676"/>
                <a:ext cx="123825" cy="9525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28" name="Line 38"/>
              <p:cNvSpPr>
                <a:spLocks noChangeShapeType="1"/>
              </p:cNvSpPr>
              <p:nvPr/>
            </p:nvSpPr>
            <p:spPr bwMode="auto">
              <a:xfrm flipH="1" flipV="1">
                <a:off x="6394450" y="4803776"/>
                <a:ext cx="136525" cy="13176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29" name="Line 39"/>
              <p:cNvSpPr>
                <a:spLocks noChangeShapeType="1"/>
              </p:cNvSpPr>
              <p:nvPr/>
            </p:nvSpPr>
            <p:spPr bwMode="auto">
              <a:xfrm flipH="1" flipV="1">
                <a:off x="6619875" y="5010151"/>
                <a:ext cx="122238" cy="1254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 bwMode="auto">
            <a:xfrm>
              <a:off x="5978525" y="4719638"/>
              <a:ext cx="465138" cy="412750"/>
              <a:chOff x="5978525" y="4719638"/>
              <a:chExt cx="465138" cy="412750"/>
            </a:xfrm>
            <a:effectLst>
              <a:glow rad="101600">
                <a:srgbClr val="FFFF00">
                  <a:alpha val="60000"/>
                </a:srgbClr>
              </a:glow>
            </a:effectLst>
          </p:grpSpPr>
          <p:sp>
            <p:nvSpPr>
              <p:cNvPr id="212" name="Oval 40"/>
              <p:cNvSpPr>
                <a:spLocks noChangeArrowheads="1"/>
              </p:cNvSpPr>
              <p:nvPr/>
            </p:nvSpPr>
            <p:spPr bwMode="auto">
              <a:xfrm>
                <a:off x="6135688" y="4857750"/>
                <a:ext cx="146050" cy="127000"/>
              </a:xfrm>
              <a:prstGeom prst="ellipse">
                <a:avLst/>
              </a:prstGeom>
              <a:solidFill>
                <a:srgbClr val="FAFD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13" name="Line 41"/>
              <p:cNvSpPr>
                <a:spLocks noChangeShapeType="1"/>
              </p:cNvSpPr>
              <p:nvPr/>
            </p:nvSpPr>
            <p:spPr bwMode="auto">
              <a:xfrm>
                <a:off x="6208713" y="4719638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14" name="Line 42"/>
              <p:cNvSpPr>
                <a:spLocks noChangeShapeType="1"/>
              </p:cNvSpPr>
              <p:nvPr/>
            </p:nvSpPr>
            <p:spPr bwMode="auto">
              <a:xfrm>
                <a:off x="6208713" y="4992688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15" name="Line 43"/>
              <p:cNvSpPr>
                <a:spLocks noChangeShapeType="1"/>
              </p:cNvSpPr>
              <p:nvPr/>
            </p:nvSpPr>
            <p:spPr bwMode="auto">
              <a:xfrm flipH="1">
                <a:off x="6275388" y="4926013"/>
                <a:ext cx="168275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16" name="Line 44"/>
              <p:cNvSpPr>
                <a:spLocks noChangeShapeType="1"/>
              </p:cNvSpPr>
              <p:nvPr/>
            </p:nvSpPr>
            <p:spPr bwMode="auto">
              <a:xfrm flipH="1">
                <a:off x="5978525" y="4922838"/>
                <a:ext cx="1651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17" name="Line 45"/>
              <p:cNvSpPr>
                <a:spLocks noChangeShapeType="1"/>
              </p:cNvSpPr>
              <p:nvPr/>
            </p:nvSpPr>
            <p:spPr bwMode="auto">
              <a:xfrm flipH="1">
                <a:off x="6256338" y="4775200"/>
                <a:ext cx="128587" cy="1000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18" name="Line 46"/>
              <p:cNvSpPr>
                <a:spLocks noChangeShapeType="1"/>
              </p:cNvSpPr>
              <p:nvPr/>
            </p:nvSpPr>
            <p:spPr bwMode="auto">
              <a:xfrm flipH="1">
                <a:off x="6037263" y="4968875"/>
                <a:ext cx="123825" cy="9525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19" name="Line 47"/>
              <p:cNvSpPr>
                <a:spLocks noChangeShapeType="1"/>
              </p:cNvSpPr>
              <p:nvPr/>
            </p:nvSpPr>
            <p:spPr bwMode="auto">
              <a:xfrm flipH="1" flipV="1">
                <a:off x="6026150" y="4752975"/>
                <a:ext cx="136525" cy="13176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20" name="Line 48"/>
              <p:cNvSpPr>
                <a:spLocks noChangeShapeType="1"/>
              </p:cNvSpPr>
              <p:nvPr/>
            </p:nvSpPr>
            <p:spPr bwMode="auto">
              <a:xfrm flipH="1" flipV="1">
                <a:off x="6251575" y="4959350"/>
                <a:ext cx="122238" cy="1254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 bwMode="auto">
            <a:xfrm>
              <a:off x="7845425" y="4325938"/>
              <a:ext cx="465138" cy="412750"/>
              <a:chOff x="7845425" y="4325938"/>
              <a:chExt cx="465138" cy="412750"/>
            </a:xfrm>
            <a:effectLst>
              <a:glow rad="101600">
                <a:srgbClr val="FFFF00">
                  <a:alpha val="60000"/>
                </a:srgbClr>
              </a:glow>
            </a:effectLst>
          </p:grpSpPr>
          <p:sp>
            <p:nvSpPr>
              <p:cNvPr id="203" name="Oval 50"/>
              <p:cNvSpPr>
                <a:spLocks noChangeArrowheads="1"/>
              </p:cNvSpPr>
              <p:nvPr/>
            </p:nvSpPr>
            <p:spPr bwMode="auto">
              <a:xfrm>
                <a:off x="8002588" y="4464051"/>
                <a:ext cx="146050" cy="127000"/>
              </a:xfrm>
              <a:prstGeom prst="ellipse">
                <a:avLst/>
              </a:prstGeom>
              <a:solidFill>
                <a:srgbClr val="FAFD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04" name="Line 51"/>
              <p:cNvSpPr>
                <a:spLocks noChangeShapeType="1"/>
              </p:cNvSpPr>
              <p:nvPr/>
            </p:nvSpPr>
            <p:spPr bwMode="auto">
              <a:xfrm>
                <a:off x="8075613" y="4325938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05" name="Line 52"/>
              <p:cNvSpPr>
                <a:spLocks noChangeShapeType="1"/>
              </p:cNvSpPr>
              <p:nvPr/>
            </p:nvSpPr>
            <p:spPr bwMode="auto">
              <a:xfrm>
                <a:off x="8075613" y="4598988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06" name="Line 53"/>
              <p:cNvSpPr>
                <a:spLocks noChangeShapeType="1"/>
              </p:cNvSpPr>
              <p:nvPr/>
            </p:nvSpPr>
            <p:spPr bwMode="auto">
              <a:xfrm flipH="1">
                <a:off x="8142288" y="4532313"/>
                <a:ext cx="168275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07" name="Line 54"/>
              <p:cNvSpPr>
                <a:spLocks noChangeShapeType="1"/>
              </p:cNvSpPr>
              <p:nvPr/>
            </p:nvSpPr>
            <p:spPr bwMode="auto">
              <a:xfrm flipH="1">
                <a:off x="7845425" y="4529138"/>
                <a:ext cx="1651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08" name="Line 55"/>
              <p:cNvSpPr>
                <a:spLocks noChangeShapeType="1"/>
              </p:cNvSpPr>
              <p:nvPr/>
            </p:nvSpPr>
            <p:spPr bwMode="auto">
              <a:xfrm flipH="1">
                <a:off x="8123238" y="4381501"/>
                <a:ext cx="128588" cy="1000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09" name="Line 56"/>
              <p:cNvSpPr>
                <a:spLocks noChangeShapeType="1"/>
              </p:cNvSpPr>
              <p:nvPr/>
            </p:nvSpPr>
            <p:spPr bwMode="auto">
              <a:xfrm flipH="1">
                <a:off x="7904163" y="4575176"/>
                <a:ext cx="123825" cy="9525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10" name="Line 57"/>
              <p:cNvSpPr>
                <a:spLocks noChangeShapeType="1"/>
              </p:cNvSpPr>
              <p:nvPr/>
            </p:nvSpPr>
            <p:spPr bwMode="auto">
              <a:xfrm flipH="1" flipV="1">
                <a:off x="7893050" y="4359276"/>
                <a:ext cx="136525" cy="13176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11" name="Line 58"/>
              <p:cNvSpPr>
                <a:spLocks noChangeShapeType="1"/>
              </p:cNvSpPr>
              <p:nvPr/>
            </p:nvSpPr>
            <p:spPr bwMode="auto">
              <a:xfrm flipH="1" flipV="1">
                <a:off x="8118475" y="4565651"/>
                <a:ext cx="122238" cy="1254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 bwMode="auto">
            <a:xfrm>
              <a:off x="6985000" y="4160838"/>
              <a:ext cx="465138" cy="412750"/>
              <a:chOff x="6985000" y="4160838"/>
              <a:chExt cx="465138" cy="412750"/>
            </a:xfrm>
            <a:effectLst>
              <a:glow rad="101600">
                <a:srgbClr val="FFFF00">
                  <a:alpha val="60000"/>
                </a:srgbClr>
              </a:glow>
            </a:effectLst>
          </p:grpSpPr>
          <p:sp>
            <p:nvSpPr>
              <p:cNvPr id="194" name="Oval 59"/>
              <p:cNvSpPr>
                <a:spLocks noChangeArrowheads="1"/>
              </p:cNvSpPr>
              <p:nvPr/>
            </p:nvSpPr>
            <p:spPr bwMode="auto">
              <a:xfrm>
                <a:off x="7142163" y="4298950"/>
                <a:ext cx="146050" cy="127000"/>
              </a:xfrm>
              <a:prstGeom prst="ellipse">
                <a:avLst/>
              </a:prstGeom>
              <a:solidFill>
                <a:srgbClr val="FAFD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95" name="Line 60"/>
              <p:cNvSpPr>
                <a:spLocks noChangeShapeType="1"/>
              </p:cNvSpPr>
              <p:nvPr/>
            </p:nvSpPr>
            <p:spPr bwMode="auto">
              <a:xfrm>
                <a:off x="7215188" y="4160838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96" name="Line 61"/>
              <p:cNvSpPr>
                <a:spLocks noChangeShapeType="1"/>
              </p:cNvSpPr>
              <p:nvPr/>
            </p:nvSpPr>
            <p:spPr bwMode="auto">
              <a:xfrm>
                <a:off x="7215188" y="4433888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97" name="Line 62"/>
              <p:cNvSpPr>
                <a:spLocks noChangeShapeType="1"/>
              </p:cNvSpPr>
              <p:nvPr/>
            </p:nvSpPr>
            <p:spPr bwMode="auto">
              <a:xfrm flipH="1">
                <a:off x="7281863" y="4367213"/>
                <a:ext cx="168275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98" name="Line 63"/>
              <p:cNvSpPr>
                <a:spLocks noChangeShapeType="1"/>
              </p:cNvSpPr>
              <p:nvPr/>
            </p:nvSpPr>
            <p:spPr bwMode="auto">
              <a:xfrm flipH="1">
                <a:off x="6985000" y="4364038"/>
                <a:ext cx="1651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99" name="Line 64"/>
              <p:cNvSpPr>
                <a:spLocks noChangeShapeType="1"/>
              </p:cNvSpPr>
              <p:nvPr/>
            </p:nvSpPr>
            <p:spPr bwMode="auto">
              <a:xfrm flipH="1">
                <a:off x="7262813" y="4216400"/>
                <a:ext cx="128587" cy="1000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00" name="Line 65"/>
              <p:cNvSpPr>
                <a:spLocks noChangeShapeType="1"/>
              </p:cNvSpPr>
              <p:nvPr/>
            </p:nvSpPr>
            <p:spPr bwMode="auto">
              <a:xfrm flipH="1">
                <a:off x="7043738" y="4410075"/>
                <a:ext cx="123825" cy="9525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01" name="Line 66"/>
              <p:cNvSpPr>
                <a:spLocks noChangeShapeType="1"/>
              </p:cNvSpPr>
              <p:nvPr/>
            </p:nvSpPr>
            <p:spPr bwMode="auto">
              <a:xfrm flipH="1" flipV="1">
                <a:off x="7032625" y="4194175"/>
                <a:ext cx="136525" cy="13176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202" name="Line 67"/>
              <p:cNvSpPr>
                <a:spLocks noChangeShapeType="1"/>
              </p:cNvSpPr>
              <p:nvPr/>
            </p:nvSpPr>
            <p:spPr bwMode="auto">
              <a:xfrm flipH="1" flipV="1">
                <a:off x="7258050" y="4400550"/>
                <a:ext cx="122238" cy="1254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 bwMode="auto">
            <a:xfrm>
              <a:off x="7189788" y="3783013"/>
              <a:ext cx="465137" cy="379412"/>
              <a:chOff x="7189788" y="3783013"/>
              <a:chExt cx="465137" cy="379412"/>
            </a:xfrm>
            <a:effectLst>
              <a:glow rad="101600">
                <a:srgbClr val="FFFF00">
                  <a:alpha val="60000"/>
                </a:srgbClr>
              </a:glow>
            </a:effectLst>
          </p:grpSpPr>
          <p:sp>
            <p:nvSpPr>
              <p:cNvPr id="185" name="Oval 68"/>
              <p:cNvSpPr>
                <a:spLocks noChangeArrowheads="1"/>
              </p:cNvSpPr>
              <p:nvPr/>
            </p:nvSpPr>
            <p:spPr bwMode="auto">
              <a:xfrm>
                <a:off x="7346950" y="3887788"/>
                <a:ext cx="146050" cy="127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87" name="Line 70"/>
              <p:cNvSpPr>
                <a:spLocks noChangeShapeType="1"/>
              </p:cNvSpPr>
              <p:nvPr/>
            </p:nvSpPr>
            <p:spPr bwMode="auto">
              <a:xfrm>
                <a:off x="7419975" y="4022725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88" name="Line 71"/>
              <p:cNvSpPr>
                <a:spLocks noChangeShapeType="1"/>
              </p:cNvSpPr>
              <p:nvPr/>
            </p:nvSpPr>
            <p:spPr bwMode="auto">
              <a:xfrm flipH="1">
                <a:off x="7486650" y="3956050"/>
                <a:ext cx="168275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89" name="Line 72"/>
              <p:cNvSpPr>
                <a:spLocks noChangeShapeType="1"/>
              </p:cNvSpPr>
              <p:nvPr/>
            </p:nvSpPr>
            <p:spPr bwMode="auto">
              <a:xfrm flipH="1">
                <a:off x="7189788" y="3952875"/>
                <a:ext cx="1651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90" name="Line 73"/>
              <p:cNvSpPr>
                <a:spLocks noChangeShapeType="1"/>
              </p:cNvSpPr>
              <p:nvPr/>
            </p:nvSpPr>
            <p:spPr bwMode="auto">
              <a:xfrm flipH="1">
                <a:off x="7467600" y="3805238"/>
                <a:ext cx="128588" cy="100012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91" name="Line 74"/>
              <p:cNvSpPr>
                <a:spLocks noChangeShapeType="1"/>
              </p:cNvSpPr>
              <p:nvPr/>
            </p:nvSpPr>
            <p:spPr bwMode="auto">
              <a:xfrm flipH="1">
                <a:off x="7248525" y="3998913"/>
                <a:ext cx="123825" cy="9525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92" name="Line 75"/>
              <p:cNvSpPr>
                <a:spLocks noChangeShapeType="1"/>
              </p:cNvSpPr>
              <p:nvPr/>
            </p:nvSpPr>
            <p:spPr bwMode="auto">
              <a:xfrm flipH="1" flipV="1">
                <a:off x="7237413" y="3783013"/>
                <a:ext cx="136525" cy="131762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93" name="Line 76"/>
              <p:cNvSpPr>
                <a:spLocks noChangeShapeType="1"/>
              </p:cNvSpPr>
              <p:nvPr/>
            </p:nvSpPr>
            <p:spPr bwMode="auto">
              <a:xfrm flipH="1" flipV="1">
                <a:off x="7462838" y="3989388"/>
                <a:ext cx="122237" cy="125412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 bwMode="auto">
            <a:xfrm>
              <a:off x="6499225" y="4440238"/>
              <a:ext cx="465138" cy="412750"/>
              <a:chOff x="6499225" y="4440238"/>
              <a:chExt cx="465138" cy="412750"/>
            </a:xfrm>
            <a:effectLst>
              <a:glow rad="101600">
                <a:srgbClr val="FFFF00">
                  <a:alpha val="60000"/>
                </a:srgbClr>
              </a:glow>
            </a:effectLst>
          </p:grpSpPr>
          <p:sp>
            <p:nvSpPr>
              <p:cNvPr id="176" name="Oval 77"/>
              <p:cNvSpPr>
                <a:spLocks noChangeArrowheads="1"/>
              </p:cNvSpPr>
              <p:nvPr/>
            </p:nvSpPr>
            <p:spPr bwMode="auto">
              <a:xfrm>
                <a:off x="6656388" y="4578350"/>
                <a:ext cx="146050" cy="127000"/>
              </a:xfrm>
              <a:prstGeom prst="ellipse">
                <a:avLst/>
              </a:prstGeom>
              <a:solidFill>
                <a:srgbClr val="FAFD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77" name="Line 78"/>
              <p:cNvSpPr>
                <a:spLocks noChangeShapeType="1"/>
              </p:cNvSpPr>
              <p:nvPr/>
            </p:nvSpPr>
            <p:spPr bwMode="auto">
              <a:xfrm>
                <a:off x="6729413" y="4440238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78" name="Line 79"/>
              <p:cNvSpPr>
                <a:spLocks noChangeShapeType="1"/>
              </p:cNvSpPr>
              <p:nvPr/>
            </p:nvSpPr>
            <p:spPr bwMode="auto">
              <a:xfrm>
                <a:off x="6729413" y="4713288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79" name="Line 80"/>
              <p:cNvSpPr>
                <a:spLocks noChangeShapeType="1"/>
              </p:cNvSpPr>
              <p:nvPr/>
            </p:nvSpPr>
            <p:spPr bwMode="auto">
              <a:xfrm flipH="1">
                <a:off x="6796088" y="4646613"/>
                <a:ext cx="168275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80" name="Line 81"/>
              <p:cNvSpPr>
                <a:spLocks noChangeShapeType="1"/>
              </p:cNvSpPr>
              <p:nvPr/>
            </p:nvSpPr>
            <p:spPr bwMode="auto">
              <a:xfrm flipH="1">
                <a:off x="6499225" y="4643438"/>
                <a:ext cx="1651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81" name="Line 82"/>
              <p:cNvSpPr>
                <a:spLocks noChangeShapeType="1"/>
              </p:cNvSpPr>
              <p:nvPr/>
            </p:nvSpPr>
            <p:spPr bwMode="auto">
              <a:xfrm flipH="1">
                <a:off x="6777038" y="4495800"/>
                <a:ext cx="128587" cy="1000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82" name="Line 83"/>
              <p:cNvSpPr>
                <a:spLocks noChangeShapeType="1"/>
              </p:cNvSpPr>
              <p:nvPr/>
            </p:nvSpPr>
            <p:spPr bwMode="auto">
              <a:xfrm flipH="1">
                <a:off x="6557963" y="4689475"/>
                <a:ext cx="123825" cy="9525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83" name="Line 84"/>
              <p:cNvSpPr>
                <a:spLocks noChangeShapeType="1"/>
              </p:cNvSpPr>
              <p:nvPr/>
            </p:nvSpPr>
            <p:spPr bwMode="auto">
              <a:xfrm flipH="1" flipV="1">
                <a:off x="6546850" y="4473575"/>
                <a:ext cx="136525" cy="13176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84" name="Line 85"/>
              <p:cNvSpPr>
                <a:spLocks noChangeShapeType="1"/>
              </p:cNvSpPr>
              <p:nvPr/>
            </p:nvSpPr>
            <p:spPr bwMode="auto">
              <a:xfrm flipH="1" flipV="1">
                <a:off x="6772275" y="4679950"/>
                <a:ext cx="122238" cy="1254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 bwMode="auto">
            <a:xfrm>
              <a:off x="7505700" y="5118100"/>
              <a:ext cx="465138" cy="412750"/>
              <a:chOff x="7505700" y="5118100"/>
              <a:chExt cx="465138" cy="412750"/>
            </a:xfrm>
            <a:effectLst>
              <a:glow rad="101600">
                <a:srgbClr val="FFFF00">
                  <a:alpha val="60000"/>
                </a:srgbClr>
              </a:glow>
            </a:effectLst>
          </p:grpSpPr>
          <p:sp>
            <p:nvSpPr>
              <p:cNvPr id="167" name="Oval 133"/>
              <p:cNvSpPr>
                <a:spLocks noChangeArrowheads="1"/>
              </p:cNvSpPr>
              <p:nvPr/>
            </p:nvSpPr>
            <p:spPr bwMode="auto">
              <a:xfrm>
                <a:off x="7662863" y="5256213"/>
                <a:ext cx="146050" cy="127000"/>
              </a:xfrm>
              <a:prstGeom prst="ellipse">
                <a:avLst/>
              </a:prstGeom>
              <a:solidFill>
                <a:srgbClr val="FAFD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68" name="Line 134"/>
              <p:cNvSpPr>
                <a:spLocks noChangeShapeType="1"/>
              </p:cNvSpPr>
              <p:nvPr/>
            </p:nvSpPr>
            <p:spPr bwMode="auto">
              <a:xfrm>
                <a:off x="7735888" y="5118100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69" name="Line 135"/>
              <p:cNvSpPr>
                <a:spLocks noChangeShapeType="1"/>
              </p:cNvSpPr>
              <p:nvPr/>
            </p:nvSpPr>
            <p:spPr bwMode="auto">
              <a:xfrm>
                <a:off x="7735888" y="5391150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70" name="Line 136"/>
              <p:cNvSpPr>
                <a:spLocks noChangeShapeType="1"/>
              </p:cNvSpPr>
              <p:nvPr/>
            </p:nvSpPr>
            <p:spPr bwMode="auto">
              <a:xfrm flipH="1">
                <a:off x="7802563" y="5324475"/>
                <a:ext cx="168275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71" name="Line 137"/>
              <p:cNvSpPr>
                <a:spLocks noChangeShapeType="1"/>
              </p:cNvSpPr>
              <p:nvPr/>
            </p:nvSpPr>
            <p:spPr bwMode="auto">
              <a:xfrm flipH="1">
                <a:off x="7505700" y="5321300"/>
                <a:ext cx="1651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72" name="Line 138"/>
              <p:cNvSpPr>
                <a:spLocks noChangeShapeType="1"/>
              </p:cNvSpPr>
              <p:nvPr/>
            </p:nvSpPr>
            <p:spPr bwMode="auto">
              <a:xfrm flipH="1">
                <a:off x="7783513" y="5173663"/>
                <a:ext cx="128588" cy="1000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73" name="Line 139"/>
              <p:cNvSpPr>
                <a:spLocks noChangeShapeType="1"/>
              </p:cNvSpPr>
              <p:nvPr/>
            </p:nvSpPr>
            <p:spPr bwMode="auto">
              <a:xfrm flipH="1">
                <a:off x="7564438" y="5367338"/>
                <a:ext cx="123825" cy="9525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74" name="Line 140"/>
              <p:cNvSpPr>
                <a:spLocks noChangeShapeType="1"/>
              </p:cNvSpPr>
              <p:nvPr/>
            </p:nvSpPr>
            <p:spPr bwMode="auto">
              <a:xfrm flipH="1" flipV="1">
                <a:off x="7553325" y="5151438"/>
                <a:ext cx="136525" cy="13176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75" name="Line 141"/>
              <p:cNvSpPr>
                <a:spLocks noChangeShapeType="1"/>
              </p:cNvSpPr>
              <p:nvPr/>
            </p:nvSpPr>
            <p:spPr bwMode="auto">
              <a:xfrm flipH="1" flipV="1">
                <a:off x="7778750" y="5357813"/>
                <a:ext cx="122238" cy="1254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 bwMode="auto">
            <a:xfrm>
              <a:off x="7659688" y="3863975"/>
              <a:ext cx="465137" cy="412750"/>
              <a:chOff x="7659688" y="3863975"/>
              <a:chExt cx="465137" cy="412750"/>
            </a:xfrm>
            <a:effectLst>
              <a:glow rad="101600">
                <a:srgbClr val="FFFF00">
                  <a:alpha val="60000"/>
                </a:srgbClr>
              </a:glow>
            </a:effectLst>
          </p:grpSpPr>
          <p:sp>
            <p:nvSpPr>
              <p:cNvPr id="158" name="Oval 143"/>
              <p:cNvSpPr>
                <a:spLocks noChangeArrowheads="1"/>
              </p:cNvSpPr>
              <p:nvPr/>
            </p:nvSpPr>
            <p:spPr bwMode="auto">
              <a:xfrm>
                <a:off x="7816850" y="4002088"/>
                <a:ext cx="146050" cy="127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59" name="Line 144"/>
              <p:cNvSpPr>
                <a:spLocks noChangeShapeType="1"/>
              </p:cNvSpPr>
              <p:nvPr/>
            </p:nvSpPr>
            <p:spPr bwMode="auto">
              <a:xfrm>
                <a:off x="7889875" y="3863975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60" name="Line 145"/>
              <p:cNvSpPr>
                <a:spLocks noChangeShapeType="1"/>
              </p:cNvSpPr>
              <p:nvPr/>
            </p:nvSpPr>
            <p:spPr bwMode="auto">
              <a:xfrm>
                <a:off x="7889875" y="4137025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61" name="Line 146"/>
              <p:cNvSpPr>
                <a:spLocks noChangeShapeType="1"/>
              </p:cNvSpPr>
              <p:nvPr/>
            </p:nvSpPr>
            <p:spPr bwMode="auto">
              <a:xfrm flipH="1">
                <a:off x="7956550" y="4070350"/>
                <a:ext cx="168275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62" name="Line 147"/>
              <p:cNvSpPr>
                <a:spLocks noChangeShapeType="1"/>
              </p:cNvSpPr>
              <p:nvPr/>
            </p:nvSpPr>
            <p:spPr bwMode="auto">
              <a:xfrm flipH="1">
                <a:off x="7659688" y="4067175"/>
                <a:ext cx="1651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63" name="Line 148"/>
              <p:cNvSpPr>
                <a:spLocks noChangeShapeType="1"/>
              </p:cNvSpPr>
              <p:nvPr/>
            </p:nvSpPr>
            <p:spPr bwMode="auto">
              <a:xfrm flipH="1">
                <a:off x="7937500" y="3919538"/>
                <a:ext cx="128587" cy="1000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64" name="Line 149"/>
              <p:cNvSpPr>
                <a:spLocks noChangeShapeType="1"/>
              </p:cNvSpPr>
              <p:nvPr/>
            </p:nvSpPr>
            <p:spPr bwMode="auto">
              <a:xfrm flipH="1">
                <a:off x="7718425" y="4113213"/>
                <a:ext cx="123825" cy="9525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65" name="Line 150"/>
              <p:cNvSpPr>
                <a:spLocks noChangeShapeType="1"/>
              </p:cNvSpPr>
              <p:nvPr/>
            </p:nvSpPr>
            <p:spPr bwMode="auto">
              <a:xfrm flipH="1" flipV="1">
                <a:off x="7707313" y="3897313"/>
                <a:ext cx="136525" cy="13176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66" name="Line 151"/>
              <p:cNvSpPr>
                <a:spLocks noChangeShapeType="1"/>
              </p:cNvSpPr>
              <p:nvPr/>
            </p:nvSpPr>
            <p:spPr bwMode="auto">
              <a:xfrm flipH="1" flipV="1">
                <a:off x="7932738" y="4103688"/>
                <a:ext cx="122237" cy="1254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 bwMode="auto">
            <a:xfrm>
              <a:off x="6229350" y="5321300"/>
              <a:ext cx="465138" cy="412750"/>
              <a:chOff x="6229350" y="5321300"/>
              <a:chExt cx="465138" cy="412750"/>
            </a:xfrm>
            <a:effectLst>
              <a:glow rad="101600">
                <a:srgbClr val="FFFF00">
                  <a:alpha val="60000"/>
                </a:srgbClr>
              </a:glow>
            </a:effectLst>
          </p:grpSpPr>
          <p:sp>
            <p:nvSpPr>
              <p:cNvPr id="149" name="Oval 153"/>
              <p:cNvSpPr>
                <a:spLocks noChangeArrowheads="1"/>
              </p:cNvSpPr>
              <p:nvPr/>
            </p:nvSpPr>
            <p:spPr bwMode="auto">
              <a:xfrm>
                <a:off x="6386513" y="5459413"/>
                <a:ext cx="146050" cy="127000"/>
              </a:xfrm>
              <a:prstGeom prst="ellipse">
                <a:avLst/>
              </a:prstGeom>
              <a:solidFill>
                <a:srgbClr val="FAFD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50" name="Line 154"/>
              <p:cNvSpPr>
                <a:spLocks noChangeShapeType="1"/>
              </p:cNvSpPr>
              <p:nvPr/>
            </p:nvSpPr>
            <p:spPr bwMode="auto">
              <a:xfrm>
                <a:off x="6459538" y="5321300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51" name="Line 155"/>
              <p:cNvSpPr>
                <a:spLocks noChangeShapeType="1"/>
              </p:cNvSpPr>
              <p:nvPr/>
            </p:nvSpPr>
            <p:spPr bwMode="auto">
              <a:xfrm>
                <a:off x="6459538" y="5594350"/>
                <a:ext cx="0" cy="1397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52" name="Line 156"/>
              <p:cNvSpPr>
                <a:spLocks noChangeShapeType="1"/>
              </p:cNvSpPr>
              <p:nvPr/>
            </p:nvSpPr>
            <p:spPr bwMode="auto">
              <a:xfrm flipH="1">
                <a:off x="6526213" y="5527675"/>
                <a:ext cx="168275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53" name="Line 157"/>
              <p:cNvSpPr>
                <a:spLocks noChangeShapeType="1"/>
              </p:cNvSpPr>
              <p:nvPr/>
            </p:nvSpPr>
            <p:spPr bwMode="auto">
              <a:xfrm flipH="1">
                <a:off x="6229350" y="5524500"/>
                <a:ext cx="1651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54" name="Line 158"/>
              <p:cNvSpPr>
                <a:spLocks noChangeShapeType="1"/>
              </p:cNvSpPr>
              <p:nvPr/>
            </p:nvSpPr>
            <p:spPr bwMode="auto">
              <a:xfrm flipH="1">
                <a:off x="6507163" y="5376863"/>
                <a:ext cx="128588" cy="1000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55" name="Line 159"/>
              <p:cNvSpPr>
                <a:spLocks noChangeShapeType="1"/>
              </p:cNvSpPr>
              <p:nvPr/>
            </p:nvSpPr>
            <p:spPr bwMode="auto">
              <a:xfrm flipH="1">
                <a:off x="6288088" y="5570538"/>
                <a:ext cx="123825" cy="9525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56" name="Line 160"/>
              <p:cNvSpPr>
                <a:spLocks noChangeShapeType="1"/>
              </p:cNvSpPr>
              <p:nvPr/>
            </p:nvSpPr>
            <p:spPr bwMode="auto">
              <a:xfrm flipH="1" flipV="1">
                <a:off x="6276975" y="5354638"/>
                <a:ext cx="136525" cy="13176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  <p:sp>
            <p:nvSpPr>
              <p:cNvPr id="157" name="Line 161"/>
              <p:cNvSpPr>
                <a:spLocks noChangeShapeType="1"/>
              </p:cNvSpPr>
              <p:nvPr/>
            </p:nvSpPr>
            <p:spPr bwMode="auto">
              <a:xfrm flipH="1" flipV="1">
                <a:off x="6502400" y="5561013"/>
                <a:ext cx="122238" cy="1254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206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33435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1787" y="276503"/>
            <a:ext cx="8329613" cy="766762"/>
          </a:xfrm>
        </p:spPr>
        <p:txBody>
          <a:bodyPr/>
          <a:lstStyle/>
          <a:p>
            <a:pPr eaLnBrk="1" hangingPunct="1"/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Representative Anti-HA Antibody </a:t>
            </a:r>
            <a:br>
              <a:rPr lang="en-US" sz="32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Inhibition Curves (Rabbit Sera)</a:t>
            </a:r>
            <a:endParaRPr lang="en-US" sz="3200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808" y="1676400"/>
            <a:ext cx="8169639" cy="4660900"/>
            <a:chOff x="125" y="836"/>
            <a:chExt cx="5523" cy="316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5" y="1149"/>
              <a:ext cx="5515" cy="2855"/>
              <a:chOff x="197" y="960"/>
              <a:chExt cx="5515" cy="285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97" y="2484"/>
                <a:ext cx="1774" cy="1331"/>
                <a:chOff x="197" y="2484"/>
                <a:chExt cx="1774" cy="1331"/>
              </a:xfrm>
            </p:grpSpPr>
            <p:pic>
              <p:nvPicPr>
                <p:cNvPr id="3099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97" y="2484"/>
                  <a:ext cx="1774" cy="1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00" name="Rectangle 7"/>
                <p:cNvSpPr>
                  <a:spLocks noChangeArrowheads="1"/>
                </p:cNvSpPr>
                <p:nvPr/>
              </p:nvSpPr>
              <p:spPr bwMode="auto">
                <a:xfrm>
                  <a:off x="984" y="2489"/>
                  <a:ext cx="303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197" y="960"/>
                <a:ext cx="1774" cy="1331"/>
                <a:chOff x="197" y="960"/>
                <a:chExt cx="1774" cy="1331"/>
              </a:xfrm>
            </p:grpSpPr>
            <p:pic>
              <p:nvPicPr>
                <p:cNvPr id="3097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97" y="960"/>
                  <a:ext cx="1774" cy="1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98" name="Rectangle 10"/>
                <p:cNvSpPr>
                  <a:spLocks noChangeArrowheads="1"/>
                </p:cNvSpPr>
                <p:nvPr/>
              </p:nvSpPr>
              <p:spPr bwMode="auto">
                <a:xfrm>
                  <a:off x="990" y="962"/>
                  <a:ext cx="303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2067" y="960"/>
                <a:ext cx="1774" cy="1331"/>
                <a:chOff x="2067" y="960"/>
                <a:chExt cx="1774" cy="1331"/>
              </a:xfrm>
            </p:grpSpPr>
            <p:pic>
              <p:nvPicPr>
                <p:cNvPr id="3095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067" y="960"/>
                  <a:ext cx="1774" cy="1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96" name="Rectangle 13"/>
                <p:cNvSpPr>
                  <a:spLocks noChangeArrowheads="1"/>
                </p:cNvSpPr>
                <p:nvPr/>
              </p:nvSpPr>
              <p:spPr bwMode="auto">
                <a:xfrm>
                  <a:off x="2857" y="968"/>
                  <a:ext cx="303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066" y="2484"/>
                <a:ext cx="1774" cy="1331"/>
                <a:chOff x="2066" y="2484"/>
                <a:chExt cx="1774" cy="1331"/>
              </a:xfrm>
            </p:grpSpPr>
            <p:pic>
              <p:nvPicPr>
                <p:cNvPr id="3093" name="Picture 1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066" y="2484"/>
                  <a:ext cx="1774" cy="1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94" name="Rectangle 16"/>
                <p:cNvSpPr>
                  <a:spLocks noChangeArrowheads="1"/>
                </p:cNvSpPr>
                <p:nvPr/>
              </p:nvSpPr>
              <p:spPr bwMode="auto">
                <a:xfrm>
                  <a:off x="2870" y="2489"/>
                  <a:ext cx="303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3938" y="960"/>
                <a:ext cx="1774" cy="1331"/>
                <a:chOff x="3938" y="960"/>
                <a:chExt cx="1774" cy="1331"/>
              </a:xfrm>
            </p:grpSpPr>
            <p:pic>
              <p:nvPicPr>
                <p:cNvPr id="3091" name="Picture 1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938" y="960"/>
                  <a:ext cx="1774" cy="1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92" name="Rectangle 19"/>
                <p:cNvSpPr>
                  <a:spLocks noChangeArrowheads="1"/>
                </p:cNvSpPr>
                <p:nvPr/>
              </p:nvSpPr>
              <p:spPr bwMode="auto">
                <a:xfrm>
                  <a:off x="4730" y="965"/>
                  <a:ext cx="303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3935" y="2484"/>
                <a:ext cx="1773" cy="1331"/>
                <a:chOff x="3935" y="2484"/>
                <a:chExt cx="1773" cy="1331"/>
              </a:xfrm>
            </p:grpSpPr>
            <p:pic>
              <p:nvPicPr>
                <p:cNvPr id="3089" name="Picture 2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935" y="2484"/>
                  <a:ext cx="1773" cy="1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90" name="Rectangle 22"/>
                <p:cNvSpPr>
                  <a:spLocks noChangeArrowheads="1"/>
                </p:cNvSpPr>
                <p:nvPr/>
              </p:nvSpPr>
              <p:spPr bwMode="auto">
                <a:xfrm>
                  <a:off x="4727" y="2488"/>
                  <a:ext cx="303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326" y="836"/>
              <a:ext cx="5322" cy="251"/>
              <a:chOff x="326" y="836"/>
              <a:chExt cx="5322" cy="251"/>
            </a:xfrm>
          </p:grpSpPr>
          <p:sp>
            <p:nvSpPr>
              <p:cNvPr id="3080" name="Text Box 24"/>
              <p:cNvSpPr txBox="1">
                <a:spLocks noChangeArrowheads="1"/>
              </p:cNvSpPr>
              <p:nvPr/>
            </p:nvSpPr>
            <p:spPr bwMode="auto">
              <a:xfrm>
                <a:off x="326" y="836"/>
                <a:ext cx="1335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spcAft>
                    <a:spcPct val="25000"/>
                  </a:spcAft>
                  <a:buClr>
                    <a:srgbClr val="FF780A"/>
                  </a:buClr>
                  <a:buFont typeface="Symbol" pitchFamily="18" charset="2"/>
                  <a:buNone/>
                </a:pPr>
                <a:r>
                  <a:rPr lang="en-US" sz="2000" b="0">
                    <a:solidFill>
                      <a:srgbClr val="002060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pre-immune sera</a:t>
                </a:r>
              </a:p>
            </p:txBody>
          </p:sp>
          <p:sp>
            <p:nvSpPr>
              <p:cNvPr id="3081" name="Text Box 25"/>
              <p:cNvSpPr txBox="1">
                <a:spLocks noChangeArrowheads="1"/>
              </p:cNvSpPr>
              <p:nvPr/>
            </p:nvSpPr>
            <p:spPr bwMode="auto">
              <a:xfrm>
                <a:off x="3974" y="836"/>
                <a:ext cx="1674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spcAft>
                    <a:spcPct val="25000"/>
                  </a:spcAft>
                  <a:buClr>
                    <a:srgbClr val="FF780A"/>
                  </a:buClr>
                  <a:buFont typeface="Symbol" pitchFamily="18" charset="2"/>
                  <a:buNone/>
                </a:pPr>
                <a:r>
                  <a:rPr lang="en-US" sz="2000" b="0" dirty="0">
                    <a:solidFill>
                      <a:srgbClr val="002060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week 14 immune sera</a:t>
                </a:r>
              </a:p>
            </p:txBody>
          </p:sp>
          <p:sp>
            <p:nvSpPr>
              <p:cNvPr id="3082" name="Text Box 26"/>
              <p:cNvSpPr txBox="1">
                <a:spLocks noChangeArrowheads="1"/>
              </p:cNvSpPr>
              <p:nvPr/>
            </p:nvSpPr>
            <p:spPr bwMode="auto">
              <a:xfrm>
                <a:off x="2103" y="836"/>
                <a:ext cx="1674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spcAft>
                    <a:spcPct val="25000"/>
                  </a:spcAft>
                  <a:buClr>
                    <a:srgbClr val="FF780A"/>
                  </a:buClr>
                  <a:buFont typeface="Symbol" pitchFamily="18" charset="2"/>
                  <a:buNone/>
                </a:pPr>
                <a:r>
                  <a:rPr lang="en-US" sz="2000" b="0">
                    <a:solidFill>
                      <a:srgbClr val="002060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week 10 immune sera</a:t>
                </a:r>
              </a:p>
            </p:txBody>
          </p:sp>
        </p:grpSp>
      </p:grpSp>
      <p:sp>
        <p:nvSpPr>
          <p:cNvPr id="3076" name="Text Box 28"/>
          <p:cNvSpPr txBox="1">
            <a:spLocks noChangeArrowheads="1"/>
          </p:cNvSpPr>
          <p:nvPr/>
        </p:nvSpPr>
        <p:spPr bwMode="auto">
          <a:xfrm rot="-5400000">
            <a:off x="-57594" y="2940635"/>
            <a:ext cx="7585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Virus 1</a:t>
            </a:r>
          </a:p>
        </p:txBody>
      </p:sp>
      <p:sp>
        <p:nvSpPr>
          <p:cNvPr id="3077" name="Text Box 29"/>
          <p:cNvSpPr txBox="1">
            <a:spLocks noChangeArrowheads="1"/>
          </p:cNvSpPr>
          <p:nvPr/>
        </p:nvSpPr>
        <p:spPr bwMode="auto">
          <a:xfrm rot="-5400000">
            <a:off x="-57594" y="5163135"/>
            <a:ext cx="7585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Virus 2</a:t>
            </a:r>
          </a:p>
        </p:txBody>
      </p:sp>
    </p:spTree>
    <p:extLst>
      <p:ext uri="{BB962C8B-B14F-4D97-AF65-F5344CB8AC3E}">
        <p14:creationId xmlns:p14="http://schemas.microsoft.com/office/powerpoint/2010/main" xmlns="" val="1699325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316" y="105228"/>
            <a:ext cx="7772400" cy="1143000"/>
          </a:xfrm>
        </p:spPr>
        <p:txBody>
          <a:bodyPr/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Contact Information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" y="1607511"/>
            <a:ext cx="9013370" cy="5020104"/>
          </a:xfrm>
        </p:spPr>
        <p:txBody>
          <a:bodyPr>
            <a:noAutofit/>
          </a:bodyPr>
          <a:lstStyle/>
          <a:p>
            <a:pPr>
              <a:buClr>
                <a:srgbClr val="FF9900"/>
              </a:buClr>
              <a:buNone/>
            </a:pPr>
            <a:endParaRPr lang="en-US" sz="1800" b="1" dirty="0" smtClean="0">
              <a:solidFill>
                <a:srgbClr val="002060"/>
              </a:solidFill>
              <a:cs typeface="Calibri" pitchFamily="34" charset="0"/>
            </a:endParaRPr>
          </a:p>
          <a:p>
            <a:pPr algn="ctr">
              <a:buClr>
                <a:srgbClr val="FF9900"/>
              </a:buClr>
              <a:buNone/>
            </a:pPr>
            <a:r>
              <a:rPr lang="en-US" sz="2400" b="1" dirty="0" smtClean="0">
                <a:solidFill>
                  <a:srgbClr val="002060"/>
                </a:solidFill>
                <a:cs typeface="Calibri" pitchFamily="34" charset="0"/>
              </a:rPr>
              <a:t>	</a:t>
            </a:r>
            <a:r>
              <a:rPr lang="en-US" b="1" dirty="0" smtClean="0">
                <a:solidFill>
                  <a:srgbClr val="002060"/>
                </a:solidFill>
                <a:cs typeface="Calibri" pitchFamily="34" charset="0"/>
              </a:rPr>
              <a:t>For more information on these and other Monogram Services, please contact:</a:t>
            </a:r>
          </a:p>
          <a:p>
            <a:pPr>
              <a:buClr>
                <a:srgbClr val="FF9900"/>
              </a:buClr>
              <a:buNone/>
            </a:pPr>
            <a:endParaRPr lang="en-US" sz="2400" b="1" dirty="0" smtClean="0">
              <a:solidFill>
                <a:srgbClr val="002060"/>
              </a:solidFill>
              <a:cs typeface="Calibri" pitchFamily="34" charset="0"/>
            </a:endParaRPr>
          </a:p>
          <a:p>
            <a:pPr algn="ctr">
              <a:buClr>
                <a:srgbClr val="FF9900"/>
              </a:buClr>
              <a:buNone/>
            </a:pPr>
            <a:r>
              <a:rPr lang="en-US" sz="2400" b="1" dirty="0" smtClean="0">
                <a:solidFill>
                  <a:srgbClr val="002060"/>
                </a:solidFill>
                <a:cs typeface="Calibri" pitchFamily="34" charset="0"/>
              </a:rPr>
              <a:t>Andrew Gale</a:t>
            </a:r>
          </a:p>
          <a:p>
            <a:pPr algn="ctr">
              <a:buClr>
                <a:srgbClr val="FF9900"/>
              </a:buClr>
              <a:buNone/>
            </a:pPr>
            <a:r>
              <a:rPr lang="en-US" sz="2400" b="1" dirty="0" smtClean="0">
                <a:solidFill>
                  <a:srgbClr val="002060"/>
                </a:solidFill>
                <a:cs typeface="Calibri" pitchFamily="34" charset="0"/>
              </a:rPr>
              <a:t>Senior Director, Business Development</a:t>
            </a:r>
          </a:p>
          <a:p>
            <a:pPr algn="ctr">
              <a:buClr>
                <a:srgbClr val="FF9900"/>
              </a:buClr>
              <a:buNone/>
            </a:pPr>
            <a:r>
              <a:rPr lang="en-US" sz="2400" b="1" dirty="0" smtClean="0">
                <a:solidFill>
                  <a:srgbClr val="002060"/>
                </a:solidFill>
                <a:cs typeface="Calibri" pitchFamily="34" charset="0"/>
              </a:rPr>
              <a:t>galea@labcorp.com</a:t>
            </a:r>
          </a:p>
          <a:p>
            <a:pPr>
              <a:buClr>
                <a:srgbClr val="FF9900"/>
              </a:buClr>
              <a:buNone/>
            </a:pPr>
            <a:endParaRPr lang="en-US" sz="1800" dirty="0" smtClean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902053" y="6615953"/>
            <a:ext cx="16937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7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507938"/>
            <a:ext cx="8810625" cy="52260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cs typeface="Calibri" pitchFamily="34" charset="0"/>
              </a:rPr>
              <a:t>Monogram was founded in Nov 1995; acquired by </a:t>
            </a:r>
            <a:r>
              <a:rPr lang="en-US" altLang="en-US" sz="2200" dirty="0" err="1" smtClean="0">
                <a:solidFill>
                  <a:srgbClr val="002060"/>
                </a:solidFill>
                <a:cs typeface="Calibri" pitchFamily="34" charset="0"/>
              </a:rPr>
              <a:t>LabCorp</a:t>
            </a:r>
            <a:r>
              <a:rPr lang="en-US" altLang="en-US" sz="2200" dirty="0" smtClean="0">
                <a:solidFill>
                  <a:srgbClr val="002060"/>
                </a:solidFill>
                <a:cs typeface="Calibri" pitchFamily="34" charset="0"/>
              </a:rPr>
              <a:t> in Aug 2009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Calibri" pitchFamily="34" charset="0"/>
              <a:buChar char="–"/>
            </a:pPr>
            <a:r>
              <a:rPr lang="en-US" altLang="en-US" sz="2000" dirty="0" smtClean="0">
                <a:solidFill>
                  <a:srgbClr val="002060"/>
                </a:solidFill>
                <a:cs typeface="Calibri" pitchFamily="34" charset="0"/>
              </a:rPr>
              <a:t>A </a:t>
            </a:r>
            <a:r>
              <a:rPr lang="en-US" altLang="en-US" sz="2000" dirty="0" err="1" smtClean="0">
                <a:solidFill>
                  <a:srgbClr val="002060"/>
                </a:solidFill>
                <a:cs typeface="Calibri" pitchFamily="34" charset="0"/>
              </a:rPr>
              <a:t>LabCorp</a:t>
            </a:r>
            <a:r>
              <a:rPr lang="en-US" altLang="en-US" sz="2000" dirty="0" smtClean="0">
                <a:solidFill>
                  <a:srgbClr val="002060"/>
                </a:solidFill>
                <a:cs typeface="Calibri" pitchFamily="34" charset="0"/>
              </a:rPr>
              <a:t> Center of Excellence with a focus on Virology and Oncology</a:t>
            </a:r>
          </a:p>
          <a:p>
            <a:pPr marL="1025525" lvl="2" indent="-342900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cs typeface="Calibri" pitchFamily="34" charset="0"/>
              </a:rPr>
              <a:t>HIV – Leaders in drug resistance</a:t>
            </a:r>
          </a:p>
          <a:p>
            <a:pPr marL="1025525" lvl="2" indent="-342900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cs typeface="Calibri" pitchFamily="34" charset="0"/>
              </a:rPr>
              <a:t>HCV – Full portfolio available</a:t>
            </a:r>
          </a:p>
          <a:p>
            <a:pPr marL="1025525" lvl="2" indent="-342900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cs typeface="Calibri" pitchFamily="34" charset="0"/>
              </a:rPr>
              <a:t>Respiratory Viruses – Novel services</a:t>
            </a:r>
          </a:p>
          <a:p>
            <a:pPr marL="1025525" lvl="2" indent="-342900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cs typeface="Calibri" pitchFamily="34" charset="0"/>
              </a:rPr>
              <a:t>Cancer –  </a:t>
            </a:r>
            <a:r>
              <a:rPr lang="en-US" altLang="en-US" sz="2000" dirty="0" err="1" smtClean="0">
                <a:solidFill>
                  <a:srgbClr val="002060"/>
                </a:solidFill>
                <a:cs typeface="Calibri" pitchFamily="34" charset="0"/>
              </a:rPr>
              <a:t>Tx</a:t>
            </a:r>
            <a:r>
              <a:rPr lang="en-US" altLang="en-US" sz="2000" dirty="0" smtClean="0">
                <a:solidFill>
                  <a:srgbClr val="002060"/>
                </a:solidFill>
                <a:cs typeface="Calibri" pitchFamily="34" charset="0"/>
              </a:rPr>
              <a:t> response biomarkers</a:t>
            </a:r>
            <a:endParaRPr lang="en-US" altLang="en-US" sz="1100" dirty="0" smtClean="0">
              <a:solidFill>
                <a:srgbClr val="002060"/>
              </a:solidFill>
              <a:cs typeface="Calibri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cs typeface="Calibri" pitchFamily="34" charset="0"/>
              </a:rPr>
              <a:t>Clinical Reference Laboratory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Calibri" pitchFamily="34" charset="0"/>
              <a:buChar char="–"/>
            </a:pPr>
            <a:r>
              <a:rPr lang="en-US" altLang="en-US" sz="2000" dirty="0" smtClean="0">
                <a:solidFill>
                  <a:srgbClr val="002060"/>
                </a:solidFill>
                <a:cs typeface="Calibri" pitchFamily="34" charset="0"/>
              </a:rPr>
              <a:t>CLIA/CAP accredited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Calibri" pitchFamily="34" charset="0"/>
              <a:buChar char="–"/>
            </a:pPr>
            <a:r>
              <a:rPr lang="en-US" altLang="en-US" sz="2000" dirty="0" smtClean="0">
                <a:solidFill>
                  <a:srgbClr val="002060"/>
                </a:solidFill>
                <a:cs typeface="Calibri" pitchFamily="34" charset="0"/>
              </a:rPr>
              <a:t>Clinical patient management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Calibri" pitchFamily="34" charset="0"/>
              <a:buChar char="–"/>
            </a:pPr>
            <a:r>
              <a:rPr lang="en-US" altLang="en-US" sz="2000" dirty="0" smtClean="0">
                <a:solidFill>
                  <a:srgbClr val="002060"/>
                </a:solidFill>
                <a:cs typeface="Calibri" pitchFamily="34" charset="0"/>
              </a:rPr>
              <a:t>Drug/vaccine development</a:t>
            </a:r>
            <a:endParaRPr lang="en-US" altLang="en-US" sz="1100" dirty="0" smtClean="0">
              <a:solidFill>
                <a:srgbClr val="002060"/>
              </a:solidFill>
              <a:cs typeface="Calibri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cs typeface="Calibri" pitchFamily="34" charset="0"/>
              </a:rPr>
              <a:t>Science directed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Calibri" pitchFamily="34" charset="0"/>
              <a:buChar char="–"/>
            </a:pPr>
            <a:r>
              <a:rPr lang="en-US" altLang="en-US" sz="2000" dirty="0" smtClean="0">
                <a:solidFill>
                  <a:srgbClr val="002060"/>
                </a:solidFill>
                <a:cs typeface="Calibri" pitchFamily="34" charset="0"/>
              </a:rPr>
              <a:t>Comprehensive patent portfolio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Calibri" pitchFamily="34" charset="0"/>
              <a:buChar char="–"/>
            </a:pPr>
            <a:r>
              <a:rPr lang="en-US" altLang="en-US" sz="2000" dirty="0" smtClean="0">
                <a:solidFill>
                  <a:srgbClr val="002060"/>
                </a:solidFill>
                <a:cs typeface="Calibri" pitchFamily="34" charset="0"/>
              </a:rPr>
              <a:t>Longstanding and consistent publication record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Calibri" pitchFamily="34" charset="0"/>
              <a:buChar char="–"/>
            </a:pPr>
            <a:r>
              <a:rPr lang="en-US" altLang="en-US" sz="2000" dirty="0" smtClean="0">
                <a:solidFill>
                  <a:srgbClr val="002060"/>
                </a:solidFill>
                <a:cs typeface="Calibri" pitchFamily="34" charset="0"/>
              </a:rPr>
              <a:t>History of successful project funding solicitations (grants)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</a:pPr>
            <a:endParaRPr lang="en-US" altLang="en-US" sz="2000" dirty="0" smtClean="0">
              <a:solidFill>
                <a:srgbClr val="002060"/>
              </a:solidFill>
              <a:cs typeface="Calibri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</a:pPr>
            <a:endParaRPr lang="en-US" altLang="en-US" sz="1800" dirty="0" smtClean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6147" name="Picture 4" descr="100-0011_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18"/>
          <a:stretch>
            <a:fillRect/>
          </a:stretch>
        </p:blipFill>
        <p:spPr bwMode="auto">
          <a:xfrm>
            <a:off x="5029200" y="2895600"/>
            <a:ext cx="3783621" cy="2293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2"/>
          <p:cNvSpPr txBox="1">
            <a:spLocks noChangeArrowheads="1"/>
          </p:cNvSpPr>
          <p:nvPr/>
        </p:nvSpPr>
        <p:spPr bwMode="auto">
          <a:xfrm>
            <a:off x="388471" y="406400"/>
            <a:ext cx="8653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3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Monogram Biosciences</a:t>
            </a:r>
            <a:endParaRPr lang="en-US" altLang="en-US" sz="3200" b="1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662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471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Monogram: Core Capabilities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511859"/>
            <a:ext cx="8458200" cy="4879975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600" kern="1200" dirty="0" smtClean="0">
                <a:solidFill>
                  <a:srgbClr val="002060"/>
                </a:solidFill>
                <a:cs typeface="Calibri" pitchFamily="34" charset="0"/>
              </a:rPr>
              <a:t>Patented diagnostic assay development</a:t>
            </a:r>
          </a:p>
          <a:p>
            <a:pPr lvl="1">
              <a:buClr>
                <a:srgbClr val="FFC000"/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2400" kern="1200" dirty="0" smtClean="0">
                <a:solidFill>
                  <a:srgbClr val="002060"/>
                </a:solidFill>
                <a:cs typeface="Calibri" pitchFamily="34" charset="0"/>
              </a:rPr>
              <a:t>Cell-based infectivity assays (</a:t>
            </a:r>
            <a:r>
              <a:rPr lang="en-US" sz="2400" kern="1200" dirty="0" err="1" smtClean="0">
                <a:solidFill>
                  <a:srgbClr val="002060"/>
                </a:solidFill>
                <a:cs typeface="Calibri" pitchFamily="34" charset="0"/>
              </a:rPr>
              <a:t>PhenoSense</a:t>
            </a:r>
            <a:r>
              <a:rPr lang="en-US" sz="2400" kern="1200" dirty="0" smtClean="0">
                <a:solidFill>
                  <a:srgbClr val="002060"/>
                </a:solidFill>
                <a:cs typeface="Calibri" pitchFamily="34" charset="0"/>
              </a:rPr>
              <a:t>)</a:t>
            </a:r>
          </a:p>
          <a:p>
            <a:pPr lvl="1">
              <a:buClr>
                <a:srgbClr val="FFC000"/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2400" kern="1200" dirty="0" smtClean="0">
                <a:solidFill>
                  <a:srgbClr val="002060"/>
                </a:solidFill>
                <a:cs typeface="Calibri" pitchFamily="34" charset="0"/>
              </a:rPr>
              <a:t>DNA sequencing assays (</a:t>
            </a:r>
            <a:r>
              <a:rPr lang="en-US" sz="2400" kern="1200" dirty="0" err="1" smtClean="0">
                <a:solidFill>
                  <a:srgbClr val="002060"/>
                </a:solidFill>
                <a:cs typeface="Calibri" pitchFamily="34" charset="0"/>
              </a:rPr>
              <a:t>GeneSeq</a:t>
            </a:r>
            <a:r>
              <a:rPr lang="en-US" sz="2400" kern="1200" dirty="0" smtClean="0">
                <a:solidFill>
                  <a:srgbClr val="002060"/>
                </a:solidFill>
                <a:cs typeface="Calibri" pitchFamily="34" charset="0"/>
              </a:rPr>
              <a:t>/</a:t>
            </a:r>
            <a:r>
              <a:rPr lang="en-US" sz="2400" kern="1200" dirty="0" err="1" smtClean="0">
                <a:solidFill>
                  <a:srgbClr val="002060"/>
                </a:solidFill>
                <a:cs typeface="Calibri" pitchFamily="34" charset="0"/>
              </a:rPr>
              <a:t>GenoSure</a:t>
            </a:r>
            <a:r>
              <a:rPr lang="en-US" sz="2400" kern="1200" dirty="0" smtClean="0">
                <a:solidFill>
                  <a:srgbClr val="002060"/>
                </a:solidFill>
                <a:cs typeface="Calibri" pitchFamily="34" charset="0"/>
              </a:rPr>
              <a:t>)</a:t>
            </a:r>
          </a:p>
          <a:p>
            <a:pPr lvl="1">
              <a:buClr>
                <a:srgbClr val="FFC000"/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2400" kern="1200" dirty="0" smtClean="0">
                <a:solidFill>
                  <a:srgbClr val="002060"/>
                </a:solidFill>
                <a:cs typeface="Calibri" pitchFamily="34" charset="0"/>
              </a:rPr>
              <a:t>Protein and protein complex assays (</a:t>
            </a:r>
            <a:r>
              <a:rPr lang="en-US" sz="2400" kern="1200" dirty="0" err="1" smtClean="0">
                <a:solidFill>
                  <a:srgbClr val="002060"/>
                </a:solidFill>
                <a:cs typeface="Calibri" pitchFamily="34" charset="0"/>
              </a:rPr>
              <a:t>VeraTag</a:t>
            </a:r>
            <a:r>
              <a:rPr lang="en-US" sz="2400" kern="1200" dirty="0" smtClean="0">
                <a:solidFill>
                  <a:srgbClr val="002060"/>
                </a:solidFill>
                <a:cs typeface="Calibri" pitchFamily="34" charset="0"/>
              </a:rPr>
              <a:t>)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600" kern="1200" dirty="0" smtClean="0">
                <a:solidFill>
                  <a:srgbClr val="002060"/>
                </a:solidFill>
                <a:cs typeface="Calibri" pitchFamily="34" charset="0"/>
              </a:rPr>
              <a:t>Bioinformatics</a:t>
            </a:r>
          </a:p>
          <a:p>
            <a:pPr lvl="1">
              <a:buClr>
                <a:srgbClr val="FFC000"/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2400" kern="1200" dirty="0" smtClean="0">
                <a:solidFill>
                  <a:srgbClr val="002060"/>
                </a:solidFill>
                <a:cs typeface="Calibri" pitchFamily="34" charset="0"/>
              </a:rPr>
              <a:t>Phenotype-genotype correlations</a:t>
            </a:r>
          </a:p>
          <a:p>
            <a:pPr lvl="1">
              <a:buClr>
                <a:srgbClr val="FFC000"/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2400" kern="1200" dirty="0" smtClean="0">
                <a:solidFill>
                  <a:srgbClr val="002060"/>
                </a:solidFill>
                <a:cs typeface="Calibri" pitchFamily="34" charset="0"/>
              </a:rPr>
              <a:t>Correlates of clinical outcomes</a:t>
            </a:r>
          </a:p>
          <a:p>
            <a:pPr lvl="1">
              <a:buClr>
                <a:srgbClr val="FFC000"/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2400" kern="1200" dirty="0" smtClean="0">
                <a:solidFill>
                  <a:srgbClr val="002060"/>
                </a:solidFill>
                <a:cs typeface="Calibri" pitchFamily="34" charset="0"/>
              </a:rPr>
              <a:t>Drug and vaccine evaluation/development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600" kern="1200" dirty="0" smtClean="0">
                <a:solidFill>
                  <a:srgbClr val="002060"/>
                </a:solidFill>
                <a:cs typeface="Calibri" pitchFamily="34" charset="0"/>
              </a:rPr>
              <a:t>Clinical Reference Laboratory Engineering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endParaRPr lang="en-US" sz="2600" dirty="0">
              <a:solidFill>
                <a:srgbClr val="00206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05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06" y="266700"/>
            <a:ext cx="8991600" cy="838200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New Monogram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Biosciences </a:t>
            </a:r>
            <a:b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Virus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Testing Capabilities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6882" y="1524000"/>
            <a:ext cx="8458200" cy="5181600"/>
          </a:xfrm>
        </p:spPr>
        <p:txBody>
          <a:bodyPr>
            <a:noAutofit/>
          </a:bodyPr>
          <a:lstStyle/>
          <a:p>
            <a:r>
              <a:rPr lang="en-US" sz="2600" dirty="0" err="1" smtClean="0">
                <a:solidFill>
                  <a:srgbClr val="002060"/>
                </a:solidFill>
                <a:cs typeface="Calibri" pitchFamily="34" charset="0"/>
              </a:rPr>
              <a:t>GenMark</a:t>
            </a:r>
            <a:r>
              <a:rPr lang="en-US" sz="2600" dirty="0" smtClean="0">
                <a:solidFill>
                  <a:srgbClr val="002060"/>
                </a:solidFill>
                <a:cs typeface="Calibri" pitchFamily="34" charset="0"/>
              </a:rPr>
              <a:t> Respiratory Virus Panel (RVP)</a:t>
            </a:r>
          </a:p>
          <a:p>
            <a:pPr lvl="1">
              <a:buClr>
                <a:srgbClr val="FFC000"/>
              </a:buClr>
              <a:buFont typeface="Calibri" pitchFamily="34" charset="0"/>
              <a:buChar char="–"/>
            </a:pP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Can test 10, 14 or 19 virus panels</a:t>
            </a:r>
          </a:p>
          <a:p>
            <a:pPr lvl="1">
              <a:buClr>
                <a:srgbClr val="FFC000"/>
              </a:buClr>
              <a:buFont typeface="Calibri" pitchFamily="34" charset="0"/>
              <a:buChar char="–"/>
            </a:pP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Includes subtyping of Influenza, RSV and other respiratory viruses</a:t>
            </a:r>
          </a:p>
          <a:p>
            <a:pPr lvl="1">
              <a:buClr>
                <a:srgbClr val="FFC000"/>
              </a:buClr>
              <a:buFont typeface="Calibri" pitchFamily="34" charset="0"/>
              <a:buChar char="–"/>
            </a:pP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Validated for multiple sample types:</a:t>
            </a:r>
          </a:p>
          <a:p>
            <a:pPr lvl="2">
              <a:buClr>
                <a:srgbClr val="FFC000"/>
              </a:buClr>
            </a:pPr>
            <a:r>
              <a:rPr lang="en-US" dirty="0" smtClean="0">
                <a:solidFill>
                  <a:srgbClr val="002060"/>
                </a:solidFill>
                <a:cs typeface="Calibri" pitchFamily="34" charset="0"/>
              </a:rPr>
              <a:t>Nasopharyngeal Swabs , Nasal Swabs and Blown Mucus	</a:t>
            </a:r>
          </a:p>
          <a:p>
            <a:r>
              <a:rPr lang="en-US" sz="2600" dirty="0" smtClean="0">
                <a:solidFill>
                  <a:srgbClr val="002060"/>
                </a:solidFill>
                <a:cs typeface="Calibri" pitchFamily="34" charset="0"/>
              </a:rPr>
              <a:t>Cell-Based Neutralizing Antibody and Drug Susceptibility Testing</a:t>
            </a:r>
          </a:p>
          <a:p>
            <a:pPr lvl="1">
              <a:buClr>
                <a:srgbClr val="FFC000"/>
              </a:buClr>
              <a:buFont typeface="Calibri" pitchFamily="34" charset="0"/>
              <a:buChar char="–"/>
            </a:pP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High throughput characterization of new and existing anti-viral compounds against a panel of clinical isolates and reference strains</a:t>
            </a:r>
          </a:p>
          <a:p>
            <a:pPr lvl="1">
              <a:buClr>
                <a:srgbClr val="FFC000"/>
              </a:buClr>
              <a:buFont typeface="Calibri" pitchFamily="34" charset="0"/>
              <a:buChar char="–"/>
            </a:pP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Influenza A and B, RSV A and B, Ebola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3435" y="1524000"/>
            <a:ext cx="8794750" cy="45100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2060"/>
                </a:solidFill>
                <a:cs typeface="Calibri" pitchFamily="34" charset="0"/>
              </a:rPr>
              <a:t>Sequencing </a:t>
            </a:r>
          </a:p>
          <a:p>
            <a:pPr lvl="1">
              <a:buClr>
                <a:srgbClr val="FFC000"/>
              </a:buClr>
              <a:buFont typeface="Calibri" pitchFamily="34" charset="0"/>
              <a:buChar char="–"/>
            </a:pP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Sanger:  HIV genes, Influenza A/B HA and NA; RSV A/B F, G and SH genes; HRV capsid (VP1)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cs typeface="Calibri" pitchFamily="34" charset="0"/>
              </a:rPr>
              <a:t>NGS </a:t>
            </a:r>
          </a:p>
          <a:p>
            <a:pPr lvl="1">
              <a:buClr>
                <a:srgbClr val="FFC000"/>
              </a:buClr>
              <a:buFont typeface="Calibri" pitchFamily="34" charset="0"/>
              <a:buChar char="–"/>
            </a:pP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HIV – PR/RT, Gag, </a:t>
            </a:r>
            <a:r>
              <a:rPr lang="en-US" sz="2400" dirty="0" err="1">
                <a:solidFill>
                  <a:srgbClr val="002060"/>
                </a:solidFill>
                <a:cs typeface="Calibri" pitchFamily="34" charset="0"/>
              </a:rPr>
              <a:t>Env</a:t>
            </a: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cs typeface="Calibri" pitchFamily="34" charset="0"/>
              </a:rPr>
              <a:t>Integrase</a:t>
            </a: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cs typeface="Calibri" pitchFamily="34" charset="0"/>
              </a:rPr>
              <a:t>RNase</a:t>
            </a: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 H</a:t>
            </a:r>
          </a:p>
          <a:p>
            <a:pPr lvl="1">
              <a:buClr>
                <a:srgbClr val="FFC000"/>
              </a:buClr>
              <a:buFont typeface="Calibri" pitchFamily="34" charset="0"/>
              <a:buChar char="–"/>
            </a:pP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HCV – sequencing all NS targets </a:t>
            </a: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and genotypes</a:t>
            </a:r>
            <a:endParaRPr lang="en-US" sz="2400" dirty="0">
              <a:solidFill>
                <a:srgbClr val="002060"/>
              </a:solidFill>
              <a:cs typeface="Calibri" pitchFamily="34" charset="0"/>
            </a:endParaRPr>
          </a:p>
          <a:p>
            <a:pPr lvl="1">
              <a:buClr>
                <a:srgbClr val="FFC000"/>
              </a:buClr>
              <a:buFont typeface="Calibri" pitchFamily="34" charset="0"/>
              <a:buChar char="–"/>
            </a:pP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HBV- P (polymerase, RT) and C (core)</a:t>
            </a:r>
          </a:p>
          <a:p>
            <a:pPr lvl="1">
              <a:buClr>
                <a:srgbClr val="FFC000"/>
              </a:buClr>
              <a:buFont typeface="Calibri" pitchFamily="34" charset="0"/>
              <a:buChar char="–"/>
            </a:pP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RSV- P (polymerase) and F (</a:t>
            </a: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fusion), G and SH </a:t>
            </a:r>
            <a:r>
              <a:rPr lang="en-US" sz="2400" dirty="0" err="1" smtClean="0">
                <a:solidFill>
                  <a:srgbClr val="002060"/>
                </a:solidFill>
                <a:cs typeface="Calibri" pitchFamily="34" charset="0"/>
              </a:rPr>
              <a:t>env</a:t>
            </a: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 genes</a:t>
            </a:r>
          </a:p>
          <a:p>
            <a:pPr lvl="1">
              <a:buClr>
                <a:srgbClr val="FFC000"/>
              </a:buClr>
              <a:buFont typeface="Calibri" pitchFamily="34" charset="0"/>
              <a:buChar char="–"/>
            </a:pP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Other</a:t>
            </a: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: if we can amplify the region, then we can sequence the </a:t>
            </a: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region</a:t>
            </a:r>
          </a:p>
          <a:p>
            <a:pPr>
              <a:buFont typeface="Arial" pitchFamily="34" charset="0"/>
              <a:buChar char="•"/>
            </a:pPr>
            <a:endParaRPr lang="en-US" altLang="en-US" sz="2400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2" name="Title 5"/>
          <p:cNvSpPr>
            <a:spLocks/>
          </p:cNvSpPr>
          <p:nvPr/>
        </p:nvSpPr>
        <p:spPr bwMode="auto">
          <a:xfrm>
            <a:off x="255587" y="123825"/>
            <a:ext cx="8767763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New Monogram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Biosciences </a:t>
            </a:r>
            <a:b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Virus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Testing Capabilities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2272682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New Monogram </a:t>
            </a:r>
            <a:r>
              <a:rPr lang="en-US" sz="3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Biosciences </a:t>
            </a:r>
            <a:br>
              <a:rPr lang="en-US" sz="3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Virus Testing </a:t>
            </a: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Capabilities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7724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600" dirty="0" err="1">
                <a:solidFill>
                  <a:srgbClr val="002060"/>
                </a:solidFill>
                <a:cs typeface="Calibri" pitchFamily="34" charset="0"/>
              </a:rPr>
              <a:t>qRT</a:t>
            </a:r>
            <a:r>
              <a:rPr lang="en-US" sz="2600" dirty="0">
                <a:solidFill>
                  <a:srgbClr val="002060"/>
                </a:solidFill>
                <a:cs typeface="Calibri" pitchFamily="34" charset="0"/>
              </a:rPr>
              <a:t>-PCR</a:t>
            </a:r>
          </a:p>
          <a:p>
            <a:pPr lvl="1">
              <a:buClr>
                <a:srgbClr val="FFC000"/>
              </a:buClr>
              <a:buFont typeface="Calibri" pitchFamily="34" charset="0"/>
              <a:buChar char="–"/>
            </a:pP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Influenza </a:t>
            </a: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A/B</a:t>
            </a:r>
          </a:p>
          <a:p>
            <a:pPr lvl="1">
              <a:buClr>
                <a:srgbClr val="FFC000"/>
              </a:buClr>
              <a:buFont typeface="Calibri" pitchFamily="34" charset="0"/>
              <a:buChar char="–"/>
            </a:pP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RSV (in development)</a:t>
            </a:r>
            <a:endParaRPr lang="en-US" sz="2400" dirty="0">
              <a:solidFill>
                <a:srgbClr val="002060"/>
              </a:solidFill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cs typeface="Calibri" pitchFamily="34" charset="0"/>
              </a:rPr>
              <a:t>Other sequencing and </a:t>
            </a:r>
            <a:r>
              <a:rPr lang="en-US" sz="2600" dirty="0" smtClean="0">
                <a:solidFill>
                  <a:srgbClr val="002060"/>
                </a:solidFill>
                <a:cs typeface="Calibri" pitchFamily="34" charset="0"/>
              </a:rPr>
              <a:t>qualitative or quantitative RT-PCR </a:t>
            </a:r>
            <a:r>
              <a:rPr lang="en-US" sz="2600" dirty="0">
                <a:solidFill>
                  <a:srgbClr val="002060"/>
                </a:solidFill>
                <a:cs typeface="Calibri" pitchFamily="34" charset="0"/>
              </a:rPr>
              <a:t>assays can be developed and validated upon request</a:t>
            </a:r>
          </a:p>
          <a:p>
            <a:pPr>
              <a:buFont typeface="Arial" pitchFamily="34" charset="0"/>
              <a:buChar char="•"/>
            </a:pPr>
            <a:endParaRPr lang="en-US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37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6" y="312962"/>
            <a:ext cx="8653462" cy="7286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GenMark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b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Respiratory Virus Panel</a:t>
            </a:r>
            <a:endParaRPr lang="en-US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6500135" cy="5257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002060"/>
                </a:solidFill>
                <a:cs typeface="Calibri" pitchFamily="34" charset="0"/>
              </a:rPr>
              <a:t>GenMark</a:t>
            </a: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Calibri" pitchFamily="34" charset="0"/>
              </a:rPr>
              <a:t>Dx</a:t>
            </a: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Calibri" pitchFamily="34" charset="0"/>
              </a:rPr>
              <a:t>eSensor</a:t>
            </a:r>
            <a:r>
              <a:rPr lang="en-US" sz="2400" dirty="0" smtClean="0">
                <a:solidFill>
                  <a:srgbClr val="002060"/>
                </a:solidFill>
                <a:cs typeface="Calibri" pitchFamily="34" charset="0"/>
              </a:rPr>
              <a:t> RVP</a:t>
            </a:r>
          </a:p>
          <a:p>
            <a:pPr marL="685800" lvl="1" eaLnBrk="1" hangingPunct="1">
              <a:spcAft>
                <a:spcPts val="600"/>
              </a:spcAft>
              <a:buClr>
                <a:srgbClr val="FFC000"/>
              </a:buClr>
              <a:buFont typeface="Calibri" pitchFamily="34" charset="0"/>
              <a:buChar char="–"/>
              <a:defRPr/>
            </a:pP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IVD (FDA approved)</a:t>
            </a:r>
          </a:p>
          <a:p>
            <a:pPr marL="685800" lvl="1" eaLnBrk="1" hangingPunct="1">
              <a:spcAft>
                <a:spcPts val="600"/>
              </a:spcAft>
              <a:buClr>
                <a:srgbClr val="FFC000"/>
              </a:buClr>
              <a:buFont typeface="Calibri" pitchFamily="34" charset="0"/>
              <a:buChar char="–"/>
              <a:defRPr/>
            </a:pP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Qualitative detection of 14 respiratory viruses</a:t>
            </a:r>
          </a:p>
          <a:p>
            <a:pPr marL="1428750" lvl="2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cs typeface="Calibri" pitchFamily="34" charset="0"/>
              </a:rPr>
              <a:t>Influenza </a:t>
            </a: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A, </a:t>
            </a:r>
          </a:p>
          <a:p>
            <a:pPr marL="1428750" lvl="2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Influenza </a:t>
            </a:r>
            <a:r>
              <a:rPr lang="en-US" sz="1800" dirty="0">
                <a:solidFill>
                  <a:srgbClr val="002060"/>
                </a:solidFill>
                <a:cs typeface="Calibri" pitchFamily="34" charset="0"/>
              </a:rPr>
              <a:t>A H1 Seasonal Subtype,</a:t>
            </a:r>
          </a:p>
          <a:p>
            <a:pPr marL="1428750" lvl="2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Influenza </a:t>
            </a:r>
            <a:r>
              <a:rPr lang="en-US" sz="1800" dirty="0">
                <a:solidFill>
                  <a:srgbClr val="002060"/>
                </a:solidFill>
                <a:cs typeface="Calibri" pitchFamily="34" charset="0"/>
              </a:rPr>
              <a:t>A H3 Seasonal </a:t>
            </a: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Subtype</a:t>
            </a:r>
          </a:p>
          <a:p>
            <a:pPr marL="1428750" lvl="2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Influenza </a:t>
            </a:r>
            <a:r>
              <a:rPr lang="en-US" sz="1800" dirty="0">
                <a:solidFill>
                  <a:srgbClr val="002060"/>
                </a:solidFill>
                <a:cs typeface="Calibri" pitchFamily="34" charset="0"/>
              </a:rPr>
              <a:t>A 2009 H1N1 </a:t>
            </a: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subtype</a:t>
            </a:r>
          </a:p>
          <a:p>
            <a:pPr marL="1428750" lvl="2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Influenza B</a:t>
            </a:r>
          </a:p>
          <a:p>
            <a:pPr marL="1428750" lvl="2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Respiratory </a:t>
            </a:r>
            <a:r>
              <a:rPr lang="en-US" sz="1800" dirty="0">
                <a:solidFill>
                  <a:srgbClr val="002060"/>
                </a:solidFill>
                <a:cs typeface="Calibri" pitchFamily="34" charset="0"/>
              </a:rPr>
              <a:t>Syncytial Virus subtype A,</a:t>
            </a:r>
          </a:p>
          <a:p>
            <a:pPr marL="1428750" lvl="2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cs typeface="Calibri" pitchFamily="34" charset="0"/>
              </a:rPr>
              <a:t>Respiratory Syncytial Virus subtype </a:t>
            </a: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B</a:t>
            </a:r>
          </a:p>
          <a:p>
            <a:pPr marL="1428750" lvl="2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1800" dirty="0" err="1" smtClean="0">
                <a:solidFill>
                  <a:srgbClr val="002060"/>
                </a:solidFill>
                <a:cs typeface="Calibri" pitchFamily="34" charset="0"/>
              </a:rPr>
              <a:t>Parainfluenza</a:t>
            </a: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cs typeface="Calibri" pitchFamily="34" charset="0"/>
              </a:rPr>
              <a:t>Virus </a:t>
            </a: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1</a:t>
            </a:r>
          </a:p>
          <a:p>
            <a:pPr marL="1428750" lvl="2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1800" dirty="0" err="1" smtClean="0">
                <a:solidFill>
                  <a:srgbClr val="002060"/>
                </a:solidFill>
                <a:cs typeface="Calibri" pitchFamily="34" charset="0"/>
              </a:rPr>
              <a:t>Parainfluenza</a:t>
            </a: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 Virus 2</a:t>
            </a:r>
          </a:p>
          <a:p>
            <a:pPr marL="1428750" lvl="2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1800" dirty="0" err="1" smtClean="0">
                <a:solidFill>
                  <a:srgbClr val="002060"/>
                </a:solidFill>
                <a:cs typeface="Calibri" pitchFamily="34" charset="0"/>
              </a:rPr>
              <a:t>Parainfluenza</a:t>
            </a: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cs typeface="Calibri" pitchFamily="34" charset="0"/>
              </a:rPr>
              <a:t>Virus </a:t>
            </a: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3</a:t>
            </a:r>
          </a:p>
          <a:p>
            <a:pPr marL="1428750" lvl="2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Human </a:t>
            </a:r>
            <a:r>
              <a:rPr lang="en-US" sz="1800" dirty="0" err="1" smtClean="0">
                <a:solidFill>
                  <a:srgbClr val="002060"/>
                </a:solidFill>
                <a:cs typeface="Calibri" pitchFamily="34" charset="0"/>
              </a:rPr>
              <a:t>Metapneumovirus</a:t>
            </a:r>
            <a:endParaRPr lang="en-US" sz="1800" dirty="0" smtClean="0">
              <a:solidFill>
                <a:srgbClr val="002060"/>
              </a:solidFill>
              <a:cs typeface="Calibri" pitchFamily="34" charset="0"/>
            </a:endParaRPr>
          </a:p>
          <a:p>
            <a:pPr marL="1428750" lvl="2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Human Rhinovirus</a:t>
            </a:r>
          </a:p>
          <a:p>
            <a:pPr marL="1428750" lvl="2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Adenovirus </a:t>
            </a:r>
            <a:r>
              <a:rPr lang="en-US" sz="1800" dirty="0">
                <a:solidFill>
                  <a:srgbClr val="002060"/>
                </a:solidFill>
                <a:cs typeface="Calibri" pitchFamily="34" charset="0"/>
              </a:rPr>
              <a:t>species </a:t>
            </a: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B/E</a:t>
            </a:r>
          </a:p>
          <a:p>
            <a:pPr marL="1428750" lvl="2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  <a:cs typeface="Calibri" pitchFamily="34" charset="0"/>
              </a:rPr>
              <a:t>Adenovirus </a:t>
            </a:r>
            <a:r>
              <a:rPr lang="en-US" sz="1800" dirty="0">
                <a:solidFill>
                  <a:srgbClr val="002060"/>
                </a:solidFill>
                <a:cs typeface="Calibri" pitchFamily="34" charset="0"/>
              </a:rPr>
              <a:t>species C.</a:t>
            </a:r>
            <a:endParaRPr lang="en-US" sz="1800" dirty="0" smtClean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71" b="39185"/>
          <a:stretch/>
        </p:blipFill>
        <p:spPr bwMode="auto">
          <a:xfrm>
            <a:off x="5675965" y="1600200"/>
            <a:ext cx="2990851" cy="298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0694" y="5231557"/>
            <a:ext cx="38214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57350" lvl="2" indent="-28575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n-US" sz="1800" i="1" dirty="0" err="1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anose="020F0502020204030204" pitchFamily="34" charset="0"/>
              </a:rPr>
              <a:t>Parainfluenza</a:t>
            </a:r>
            <a:r>
              <a:rPr lang="en-US" sz="1800" i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Virus 4</a:t>
            </a:r>
            <a:endParaRPr lang="en-US" sz="1800" i="1" dirty="0">
              <a:solidFill>
                <a:srgbClr val="002060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marL="1657350" lvl="2" indent="-28575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n-US" sz="1800" i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Coronavirus 229E</a:t>
            </a:r>
            <a:endParaRPr lang="en-US" sz="1800" i="1" dirty="0">
              <a:solidFill>
                <a:srgbClr val="002060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marL="1657350" lvl="2" indent="-28575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n-US" sz="1800" i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Coronavirus NL63</a:t>
            </a:r>
            <a:endParaRPr lang="en-US" sz="1800" i="1" dirty="0">
              <a:solidFill>
                <a:srgbClr val="002060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marL="1657350" lvl="2" indent="-28575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n-US" sz="1800" i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Coronavirus HKU1</a:t>
            </a:r>
          </a:p>
          <a:p>
            <a:pPr marL="1657350" lvl="2" indent="-28575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n-US" sz="1800" i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Coronavirus OC43</a:t>
            </a:r>
            <a:endParaRPr lang="en-US" sz="1800" i="1" dirty="0">
              <a:solidFill>
                <a:srgbClr val="002060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7877" y="4737426"/>
            <a:ext cx="315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Additional virus detection available:</a:t>
            </a:r>
            <a:endParaRPr lang="en-U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77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18" y="76200"/>
            <a:ext cx="7772400" cy="114300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Influenza Example: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Hemagglutination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Inhibition Assay vs. 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Monogram Influenza Neutralization Assay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Group 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175042189"/>
              </p:ext>
            </p:extLst>
          </p:nvPr>
        </p:nvGraphicFramePr>
        <p:xfrm>
          <a:off x="166048" y="1480132"/>
          <a:ext cx="8763000" cy="5314177"/>
        </p:xfrm>
        <a:graphic>
          <a:graphicData uri="http://schemas.openxmlformats.org/drawingml/2006/table">
            <a:tbl>
              <a:tblPr/>
              <a:tblGrid>
                <a:gridCol w="2667000"/>
                <a:gridCol w="3302555"/>
                <a:gridCol w="279344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HAI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MGRM  Influenza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Neut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 Assay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92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Method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“Gold Standard” conventional influenza serological assay;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50 year old technology.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Novel recombinant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pseudovirus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infectivity/neutralization assay based on Monogram’s well-published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PhenoSense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platform technology.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12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Reproducibility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Varies lab to lab, and by reagent (erythrocyte, Receptor destroying enzyme, virus input) lots over time; variability up to 32 fold (112% GCV) (Wood et al, Vaccine, 1994)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Standardized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QC’d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reagents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Reproducibility excellent - IC50s within 2-fold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0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Automation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Automated format run in CLIA-CAP accredited clinical reference lab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6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Throughput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Low throughput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(Manual process)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High throughput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&gt;1000 IC50’s/day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“No project is too large”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57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Sensitivity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Insensitive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&gt;10x more sensitive than HAI.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43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Biosafe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system?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57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Data interpretation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Subjective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Objective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6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Data output (report)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Binary output:  +/-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HAI titer is last dilution that completely inhibits hemagglutination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Quantitative output.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Full 10 point inhibition curves with IC50’s reported.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4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Applicability across new virus subtypes, influenza B, H5 and H7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Different  erythrocytes may be needed for certain strains, e.g.  Horse erythrocytes required for  H5, H7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Ability to measure neutralization against H5, H7, and all seasonal flu strains without modification to platform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8969289" y="6615953"/>
            <a:ext cx="107476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10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5083594" y="5443538"/>
            <a:ext cx="33932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r>
              <a:rPr lang="en-US" sz="3000" b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Influenza HA and NA</a:t>
            </a:r>
          </a:p>
        </p:txBody>
      </p:sp>
      <p:sp>
        <p:nvSpPr>
          <p:cNvPr id="13316" name="Text Box 83"/>
          <p:cNvSpPr txBox="1">
            <a:spLocks noChangeArrowheads="1"/>
          </p:cNvSpPr>
          <p:nvPr/>
        </p:nvSpPr>
        <p:spPr bwMode="auto">
          <a:xfrm>
            <a:off x="923224" y="5443538"/>
            <a:ext cx="28763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r>
              <a:rPr lang="en-US" sz="3000" b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Patient HIV-1 </a:t>
            </a:r>
            <a:r>
              <a:rPr lang="en-US" sz="3000" b="0" i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env</a:t>
            </a:r>
          </a:p>
        </p:txBody>
      </p:sp>
      <p:sp>
        <p:nvSpPr>
          <p:cNvPr id="165" name="Rectangle 2"/>
          <p:cNvSpPr txBox="1">
            <a:spLocks noChangeArrowheads="1"/>
          </p:cNvSpPr>
          <p:nvPr/>
        </p:nvSpPr>
        <p:spPr>
          <a:xfrm>
            <a:off x="352650" y="213117"/>
            <a:ext cx="8653462" cy="124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defPPr>
              <a:defRPr lang="en-US"/>
            </a:defPPr>
            <a:lvl1pPr algn="r" eaLnBrk="0" hangingPunct="0">
              <a:defRPr sz="2800" b="1" i="1" ker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Calibri" pitchFamily="34" charset="0"/>
              </a:defRPr>
            </a:lvl1pPr>
            <a:lvl2pPr algn="l" eaLnBrk="0" hangingPunct="0">
              <a:defRPr sz="3200" b="1">
                <a:ea typeface="ＭＳ Ｐゴシック" charset="0"/>
                <a:cs typeface="ＭＳ Ｐゴシック" charset="0"/>
              </a:defRPr>
            </a:lvl2pPr>
            <a:lvl3pPr algn="l" eaLnBrk="0" hangingPunct="0">
              <a:defRPr sz="3200" b="1">
                <a:ea typeface="ＭＳ Ｐゴシック" charset="0"/>
                <a:cs typeface="ＭＳ Ｐゴシック" charset="0"/>
              </a:defRPr>
            </a:lvl3pPr>
            <a:lvl4pPr algn="l" eaLnBrk="0" hangingPunct="0">
              <a:defRPr sz="3200" b="1">
                <a:ea typeface="ＭＳ Ｐゴシック" charset="0"/>
                <a:cs typeface="ＭＳ Ｐゴシック" charset="0"/>
              </a:defRPr>
            </a:lvl4pPr>
            <a:lvl5pPr algn="l" eaLnBrk="0" hangingPunct="0">
              <a:defRPr sz="3200" b="1"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/>
            </a:lvl9pPr>
          </a:lstStyle>
          <a:p>
            <a:r>
              <a:rPr lang="en-US" dirty="0" smtClean="0">
                <a:effectLst/>
                <a:latin typeface="Calibri" pitchFamily="34" charset="0"/>
              </a:rPr>
              <a:t>HIV </a:t>
            </a:r>
            <a:r>
              <a:rPr lang="en-US" dirty="0">
                <a:effectLst/>
                <a:latin typeface="Calibri" pitchFamily="34" charset="0"/>
              </a:rPr>
              <a:t>Reporter </a:t>
            </a:r>
            <a:r>
              <a:rPr lang="en-US" dirty="0" err="1" smtClean="0">
                <a:effectLst/>
                <a:latin typeface="Calibri" pitchFamily="34" charset="0"/>
              </a:rPr>
              <a:t>Pseudovirions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</a:p>
          <a:p>
            <a:r>
              <a:rPr lang="en-US" dirty="0" smtClean="0">
                <a:effectLst/>
                <a:latin typeface="Calibri" pitchFamily="34" charset="0"/>
              </a:rPr>
              <a:t>with HIV-1 </a:t>
            </a:r>
            <a:r>
              <a:rPr lang="en-US" dirty="0">
                <a:effectLst/>
                <a:latin typeface="Calibri" pitchFamily="34" charset="0"/>
              </a:rPr>
              <a:t>Envelope </a:t>
            </a:r>
            <a:r>
              <a:rPr lang="en-US" dirty="0" smtClean="0">
                <a:effectLst/>
                <a:latin typeface="Calibri" pitchFamily="34" charset="0"/>
              </a:rPr>
              <a:t>or Influenza </a:t>
            </a:r>
            <a:r>
              <a:rPr lang="en-US" dirty="0">
                <a:effectLst/>
                <a:latin typeface="Calibri" pitchFamily="34" charset="0"/>
              </a:rPr>
              <a:t>HA/NA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82470" y="1846036"/>
            <a:ext cx="3503612" cy="3540125"/>
            <a:chOff x="4882470" y="1846036"/>
            <a:chExt cx="3503612" cy="3540125"/>
          </a:xfrm>
        </p:grpSpPr>
        <p:sp>
          <p:nvSpPr>
            <p:cNvPr id="326" name="Oval 84"/>
            <p:cNvSpPr>
              <a:spLocks noChangeArrowheads="1"/>
            </p:cNvSpPr>
            <p:nvPr/>
          </p:nvSpPr>
          <p:spPr bwMode="auto">
            <a:xfrm>
              <a:off x="5303157" y="2323874"/>
              <a:ext cx="2600325" cy="2579687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27" name="Group 85"/>
            <p:cNvGrpSpPr>
              <a:grpSpLocks/>
            </p:cNvGrpSpPr>
            <p:nvPr/>
          </p:nvGrpSpPr>
          <p:grpSpPr bwMode="auto">
            <a:xfrm>
              <a:off x="6473145" y="1846036"/>
              <a:ext cx="320675" cy="585788"/>
              <a:chOff x="4233" y="1044"/>
              <a:chExt cx="202" cy="369"/>
            </a:xfrm>
          </p:grpSpPr>
          <p:sp>
            <p:nvSpPr>
              <p:cNvPr id="328" name="Line 86"/>
              <p:cNvSpPr>
                <a:spLocks noChangeShapeType="1"/>
              </p:cNvSpPr>
              <p:nvPr/>
            </p:nvSpPr>
            <p:spPr bwMode="auto">
              <a:xfrm flipV="1">
                <a:off x="4335" y="1243"/>
                <a:ext cx="0" cy="17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9" name="Oval 87"/>
              <p:cNvSpPr>
                <a:spLocks noChangeArrowheads="1"/>
              </p:cNvSpPr>
              <p:nvPr/>
            </p:nvSpPr>
            <p:spPr bwMode="auto">
              <a:xfrm>
                <a:off x="4233" y="1044"/>
                <a:ext cx="202" cy="2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N</a:t>
                </a:r>
              </a:p>
            </p:txBody>
          </p:sp>
        </p:grpSp>
        <p:grpSp>
          <p:nvGrpSpPr>
            <p:cNvPr id="330" name="Group 88"/>
            <p:cNvGrpSpPr>
              <a:grpSpLocks/>
            </p:cNvGrpSpPr>
            <p:nvPr/>
          </p:nvGrpSpPr>
          <p:grpSpPr bwMode="auto">
            <a:xfrm>
              <a:off x="7014482" y="1944461"/>
              <a:ext cx="320675" cy="571500"/>
              <a:chOff x="3633" y="849"/>
              <a:chExt cx="135" cy="243"/>
            </a:xfrm>
          </p:grpSpPr>
          <p:sp>
            <p:nvSpPr>
              <p:cNvPr id="331" name="Line 89"/>
              <p:cNvSpPr>
                <a:spLocks noChangeShapeType="1"/>
              </p:cNvSpPr>
              <p:nvPr/>
            </p:nvSpPr>
            <p:spPr bwMode="auto">
              <a:xfrm rot="1059827" flipV="1">
                <a:off x="3663" y="977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2" name="Oval 90"/>
              <p:cNvSpPr>
                <a:spLocks noChangeArrowheads="1"/>
              </p:cNvSpPr>
              <p:nvPr/>
            </p:nvSpPr>
            <p:spPr bwMode="auto">
              <a:xfrm rot="1059827">
                <a:off x="3633" y="849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</p:grpSp>
        <p:grpSp>
          <p:nvGrpSpPr>
            <p:cNvPr id="333" name="Group 91"/>
            <p:cNvGrpSpPr>
              <a:grpSpLocks/>
            </p:cNvGrpSpPr>
            <p:nvPr/>
          </p:nvGrpSpPr>
          <p:grpSpPr bwMode="auto">
            <a:xfrm>
              <a:off x="7414532" y="2201636"/>
              <a:ext cx="338138" cy="527050"/>
              <a:chOff x="3802" y="958"/>
              <a:chExt cx="142" cy="224"/>
            </a:xfrm>
          </p:grpSpPr>
          <p:sp>
            <p:nvSpPr>
              <p:cNvPr id="334" name="Line 92"/>
              <p:cNvSpPr>
                <a:spLocks noChangeShapeType="1"/>
              </p:cNvSpPr>
              <p:nvPr/>
            </p:nvSpPr>
            <p:spPr bwMode="auto">
              <a:xfrm rot="2225789" flipV="1">
                <a:off x="3802" y="1067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5" name="Oval 93"/>
              <p:cNvSpPr>
                <a:spLocks noChangeArrowheads="1"/>
              </p:cNvSpPr>
              <p:nvPr/>
            </p:nvSpPr>
            <p:spPr bwMode="auto">
              <a:xfrm rot="2225789">
                <a:off x="3809" y="958"/>
                <a:ext cx="135" cy="135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N</a:t>
                </a:r>
              </a:p>
            </p:txBody>
          </p:sp>
        </p:grpSp>
        <p:grpSp>
          <p:nvGrpSpPr>
            <p:cNvPr id="336" name="Group 94"/>
            <p:cNvGrpSpPr>
              <a:grpSpLocks/>
            </p:cNvGrpSpPr>
            <p:nvPr/>
          </p:nvGrpSpPr>
          <p:grpSpPr bwMode="auto">
            <a:xfrm>
              <a:off x="7571695" y="2533424"/>
              <a:ext cx="522287" cy="346075"/>
              <a:chOff x="3868" y="1099"/>
              <a:chExt cx="220" cy="147"/>
            </a:xfrm>
          </p:grpSpPr>
          <p:sp>
            <p:nvSpPr>
              <p:cNvPr id="337" name="Line 95"/>
              <p:cNvSpPr>
                <a:spLocks noChangeShapeType="1"/>
              </p:cNvSpPr>
              <p:nvPr/>
            </p:nvSpPr>
            <p:spPr bwMode="auto">
              <a:xfrm rot="3025171" flipV="1">
                <a:off x="3926" y="1188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8" name="Oval 96"/>
              <p:cNvSpPr>
                <a:spLocks noChangeArrowheads="1"/>
              </p:cNvSpPr>
              <p:nvPr/>
            </p:nvSpPr>
            <p:spPr bwMode="auto">
              <a:xfrm rot="3025171">
                <a:off x="3953" y="1099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</p:grpSp>
        <p:grpSp>
          <p:nvGrpSpPr>
            <p:cNvPr id="339" name="Group 97"/>
            <p:cNvGrpSpPr>
              <a:grpSpLocks/>
            </p:cNvGrpSpPr>
            <p:nvPr/>
          </p:nvGrpSpPr>
          <p:grpSpPr bwMode="auto">
            <a:xfrm>
              <a:off x="7730445" y="2935061"/>
              <a:ext cx="577850" cy="317500"/>
              <a:chOff x="3935" y="1270"/>
              <a:chExt cx="243" cy="135"/>
            </a:xfrm>
          </p:grpSpPr>
          <p:sp>
            <p:nvSpPr>
              <p:cNvPr id="340" name="Line 98"/>
              <p:cNvSpPr>
                <a:spLocks noChangeShapeType="1"/>
              </p:cNvSpPr>
              <p:nvPr/>
            </p:nvSpPr>
            <p:spPr bwMode="auto">
              <a:xfrm rot="4296293" flipV="1">
                <a:off x="3993" y="1319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41" name="Oval 99"/>
              <p:cNvSpPr>
                <a:spLocks noChangeArrowheads="1"/>
              </p:cNvSpPr>
              <p:nvPr/>
            </p:nvSpPr>
            <p:spPr bwMode="auto">
              <a:xfrm rot="4296293">
                <a:off x="4043" y="1270"/>
                <a:ext cx="135" cy="135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N</a:t>
                </a:r>
              </a:p>
            </p:txBody>
          </p:sp>
        </p:grpSp>
        <p:grpSp>
          <p:nvGrpSpPr>
            <p:cNvPr id="342" name="Group 100"/>
            <p:cNvGrpSpPr>
              <a:grpSpLocks/>
            </p:cNvGrpSpPr>
            <p:nvPr/>
          </p:nvGrpSpPr>
          <p:grpSpPr bwMode="auto">
            <a:xfrm>
              <a:off x="7795532" y="3379561"/>
              <a:ext cx="590550" cy="319088"/>
              <a:chOff x="3962" y="1459"/>
              <a:chExt cx="249" cy="135"/>
            </a:xfrm>
          </p:grpSpPr>
          <p:sp>
            <p:nvSpPr>
              <p:cNvPr id="343" name="Line 101"/>
              <p:cNvSpPr>
                <a:spLocks noChangeShapeType="1"/>
              </p:cNvSpPr>
              <p:nvPr/>
            </p:nvSpPr>
            <p:spPr bwMode="auto">
              <a:xfrm rot="5400000" flipV="1">
                <a:off x="4020" y="1469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44" name="Oval 102"/>
              <p:cNvSpPr>
                <a:spLocks noChangeArrowheads="1"/>
              </p:cNvSpPr>
              <p:nvPr/>
            </p:nvSpPr>
            <p:spPr bwMode="auto">
              <a:xfrm rot="5400000">
                <a:off x="4076" y="1459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</p:grpSp>
        <p:grpSp>
          <p:nvGrpSpPr>
            <p:cNvPr id="345" name="Group 103"/>
            <p:cNvGrpSpPr>
              <a:grpSpLocks/>
            </p:cNvGrpSpPr>
            <p:nvPr/>
          </p:nvGrpSpPr>
          <p:grpSpPr bwMode="auto">
            <a:xfrm>
              <a:off x="7595507" y="4368574"/>
              <a:ext cx="350838" cy="515937"/>
              <a:chOff x="3878" y="1879"/>
              <a:chExt cx="148" cy="219"/>
            </a:xfrm>
          </p:grpSpPr>
          <p:sp>
            <p:nvSpPr>
              <p:cNvPr id="346" name="Line 104"/>
              <p:cNvSpPr>
                <a:spLocks noChangeShapeType="1"/>
              </p:cNvSpPr>
              <p:nvPr/>
            </p:nvSpPr>
            <p:spPr bwMode="auto">
              <a:xfrm rot="8348883" flipV="1">
                <a:off x="3878" y="1879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47" name="Oval 105"/>
              <p:cNvSpPr>
                <a:spLocks noChangeArrowheads="1"/>
              </p:cNvSpPr>
              <p:nvPr/>
            </p:nvSpPr>
            <p:spPr bwMode="auto">
              <a:xfrm rot="8348883">
                <a:off x="3891" y="1963"/>
                <a:ext cx="135" cy="135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N</a:t>
                </a:r>
              </a:p>
            </p:txBody>
          </p:sp>
        </p:grpSp>
        <p:grpSp>
          <p:nvGrpSpPr>
            <p:cNvPr id="348" name="Group 106"/>
            <p:cNvGrpSpPr>
              <a:grpSpLocks/>
            </p:cNvGrpSpPr>
            <p:nvPr/>
          </p:nvGrpSpPr>
          <p:grpSpPr bwMode="auto">
            <a:xfrm>
              <a:off x="7730445" y="3790724"/>
              <a:ext cx="584200" cy="317500"/>
              <a:chOff x="3935" y="1633"/>
              <a:chExt cx="246" cy="135"/>
            </a:xfrm>
          </p:grpSpPr>
          <p:sp>
            <p:nvSpPr>
              <p:cNvPr id="349" name="Line 107"/>
              <p:cNvSpPr>
                <a:spLocks noChangeShapeType="1"/>
              </p:cNvSpPr>
              <p:nvPr/>
            </p:nvSpPr>
            <p:spPr bwMode="auto">
              <a:xfrm rot="6199568" flipV="1">
                <a:off x="3993" y="1614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0" name="Oval 108"/>
              <p:cNvSpPr>
                <a:spLocks noChangeArrowheads="1"/>
              </p:cNvSpPr>
              <p:nvPr/>
            </p:nvSpPr>
            <p:spPr bwMode="auto">
              <a:xfrm rot="6199568">
                <a:off x="4046" y="1633"/>
                <a:ext cx="135" cy="135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N</a:t>
                </a:r>
              </a:p>
            </p:txBody>
          </p:sp>
        </p:grpSp>
        <p:grpSp>
          <p:nvGrpSpPr>
            <p:cNvPr id="351" name="Group 109"/>
            <p:cNvGrpSpPr>
              <a:grpSpLocks/>
            </p:cNvGrpSpPr>
            <p:nvPr/>
          </p:nvGrpSpPr>
          <p:grpSpPr bwMode="auto">
            <a:xfrm>
              <a:off x="7628845" y="4244749"/>
              <a:ext cx="546100" cy="317500"/>
              <a:chOff x="3892" y="1826"/>
              <a:chExt cx="230" cy="135"/>
            </a:xfrm>
          </p:grpSpPr>
          <p:sp>
            <p:nvSpPr>
              <p:cNvPr id="352" name="Line 110"/>
              <p:cNvSpPr>
                <a:spLocks noChangeShapeType="1"/>
              </p:cNvSpPr>
              <p:nvPr/>
            </p:nvSpPr>
            <p:spPr bwMode="auto">
              <a:xfrm rot="7331384" flipV="1">
                <a:off x="3950" y="1770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3" name="Oval 111"/>
              <p:cNvSpPr>
                <a:spLocks noChangeArrowheads="1"/>
              </p:cNvSpPr>
              <p:nvPr/>
            </p:nvSpPr>
            <p:spPr bwMode="auto">
              <a:xfrm rot="7331384">
                <a:off x="3987" y="1826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</p:grpSp>
        <p:grpSp>
          <p:nvGrpSpPr>
            <p:cNvPr id="354" name="Group 112"/>
            <p:cNvGrpSpPr>
              <a:grpSpLocks/>
            </p:cNvGrpSpPr>
            <p:nvPr/>
          </p:nvGrpSpPr>
          <p:grpSpPr bwMode="auto">
            <a:xfrm>
              <a:off x="7293882" y="4587649"/>
              <a:ext cx="333375" cy="527050"/>
              <a:chOff x="3751" y="1972"/>
              <a:chExt cx="140" cy="224"/>
            </a:xfrm>
          </p:grpSpPr>
          <p:sp>
            <p:nvSpPr>
              <p:cNvPr id="355" name="Line 113"/>
              <p:cNvSpPr>
                <a:spLocks noChangeShapeType="1"/>
              </p:cNvSpPr>
              <p:nvPr/>
            </p:nvSpPr>
            <p:spPr bwMode="auto">
              <a:xfrm rot="8620510" flipV="1">
                <a:off x="3751" y="1972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6" name="Oval 114"/>
              <p:cNvSpPr>
                <a:spLocks noChangeArrowheads="1"/>
              </p:cNvSpPr>
              <p:nvPr/>
            </p:nvSpPr>
            <p:spPr bwMode="auto">
              <a:xfrm rot="8620510">
                <a:off x="3756" y="2061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</p:grpSp>
        <p:grpSp>
          <p:nvGrpSpPr>
            <p:cNvPr id="357" name="Group 115"/>
            <p:cNvGrpSpPr>
              <a:grpSpLocks/>
            </p:cNvGrpSpPr>
            <p:nvPr/>
          </p:nvGrpSpPr>
          <p:grpSpPr bwMode="auto">
            <a:xfrm>
              <a:off x="6904945" y="4727349"/>
              <a:ext cx="320675" cy="566737"/>
              <a:chOff x="3587" y="2031"/>
              <a:chExt cx="135" cy="241"/>
            </a:xfrm>
          </p:grpSpPr>
          <p:sp>
            <p:nvSpPr>
              <p:cNvPr id="358" name="Line 116"/>
              <p:cNvSpPr>
                <a:spLocks noChangeShapeType="1"/>
              </p:cNvSpPr>
              <p:nvPr/>
            </p:nvSpPr>
            <p:spPr bwMode="auto">
              <a:xfrm rot="9565258" flipV="1">
                <a:off x="3611" y="2031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9" name="Oval 117"/>
              <p:cNvSpPr>
                <a:spLocks noChangeArrowheads="1"/>
              </p:cNvSpPr>
              <p:nvPr/>
            </p:nvSpPr>
            <p:spPr bwMode="auto">
              <a:xfrm rot="9565258">
                <a:off x="3587" y="2137"/>
                <a:ext cx="135" cy="135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N</a:t>
                </a:r>
              </a:p>
            </p:txBody>
          </p:sp>
        </p:grpSp>
        <p:grpSp>
          <p:nvGrpSpPr>
            <p:cNvPr id="360" name="Group 118"/>
            <p:cNvGrpSpPr>
              <a:grpSpLocks/>
            </p:cNvGrpSpPr>
            <p:nvPr/>
          </p:nvGrpSpPr>
          <p:grpSpPr bwMode="auto">
            <a:xfrm>
              <a:off x="6446157" y="4800374"/>
              <a:ext cx="320675" cy="585787"/>
              <a:chOff x="4216" y="2905"/>
              <a:chExt cx="202" cy="369"/>
            </a:xfrm>
          </p:grpSpPr>
          <p:sp>
            <p:nvSpPr>
              <p:cNvPr id="361" name="Line 119"/>
              <p:cNvSpPr>
                <a:spLocks noChangeShapeType="1"/>
              </p:cNvSpPr>
              <p:nvPr/>
            </p:nvSpPr>
            <p:spPr bwMode="auto">
              <a:xfrm rot="10800000" flipV="1">
                <a:off x="4318" y="2905"/>
                <a:ext cx="0" cy="170"/>
              </a:xfrm>
              <a:prstGeom prst="line">
                <a:avLst/>
              </a:prstGeom>
              <a:noFill/>
              <a:ln w="381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62" name="Oval 120"/>
              <p:cNvSpPr>
                <a:spLocks noChangeArrowheads="1"/>
              </p:cNvSpPr>
              <p:nvPr/>
            </p:nvSpPr>
            <p:spPr bwMode="auto">
              <a:xfrm rot="10800000">
                <a:off x="4216" y="3074"/>
                <a:ext cx="202" cy="200"/>
              </a:xfrm>
              <a:prstGeom prst="ellipse">
                <a:avLst/>
              </a:prstGeom>
              <a:gradFill rotWithShape="0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</p:grpSp>
        <p:grpSp>
          <p:nvGrpSpPr>
            <p:cNvPr id="363" name="Group 121"/>
            <p:cNvGrpSpPr>
              <a:grpSpLocks/>
            </p:cNvGrpSpPr>
            <p:nvPr/>
          </p:nvGrpSpPr>
          <p:grpSpPr bwMode="auto">
            <a:xfrm>
              <a:off x="5960382" y="4732111"/>
              <a:ext cx="320675" cy="571500"/>
              <a:chOff x="3189" y="2033"/>
              <a:chExt cx="135" cy="243"/>
            </a:xfrm>
          </p:grpSpPr>
          <p:sp>
            <p:nvSpPr>
              <p:cNvPr id="364" name="Line 122"/>
              <p:cNvSpPr>
                <a:spLocks noChangeShapeType="1"/>
              </p:cNvSpPr>
              <p:nvPr/>
            </p:nvSpPr>
            <p:spPr bwMode="auto">
              <a:xfrm rot="11859827" flipV="1">
                <a:off x="3295" y="2033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65" name="Oval 123"/>
              <p:cNvSpPr>
                <a:spLocks noChangeArrowheads="1"/>
              </p:cNvSpPr>
              <p:nvPr/>
            </p:nvSpPr>
            <p:spPr bwMode="auto">
              <a:xfrm rot="-9740173">
                <a:off x="3189" y="2141"/>
                <a:ext cx="135" cy="135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N</a:t>
                </a:r>
              </a:p>
            </p:txBody>
          </p:sp>
        </p:grpSp>
        <p:grpSp>
          <p:nvGrpSpPr>
            <p:cNvPr id="366" name="Group 124"/>
            <p:cNvGrpSpPr>
              <a:grpSpLocks/>
            </p:cNvGrpSpPr>
            <p:nvPr/>
          </p:nvGrpSpPr>
          <p:grpSpPr bwMode="auto">
            <a:xfrm>
              <a:off x="5504770" y="4538436"/>
              <a:ext cx="339725" cy="527050"/>
              <a:chOff x="2997" y="1951"/>
              <a:chExt cx="143" cy="224"/>
            </a:xfrm>
          </p:grpSpPr>
          <p:sp>
            <p:nvSpPr>
              <p:cNvPr id="367" name="Line 125"/>
              <p:cNvSpPr>
                <a:spLocks noChangeShapeType="1"/>
              </p:cNvSpPr>
              <p:nvPr/>
            </p:nvSpPr>
            <p:spPr bwMode="auto">
              <a:xfrm rot="13025789" flipV="1">
                <a:off x="3140" y="1951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68" name="Oval 126"/>
              <p:cNvSpPr>
                <a:spLocks noChangeArrowheads="1"/>
              </p:cNvSpPr>
              <p:nvPr/>
            </p:nvSpPr>
            <p:spPr bwMode="auto">
              <a:xfrm rot="-8574211">
                <a:off x="2997" y="2040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</p:grpSp>
        <p:grpSp>
          <p:nvGrpSpPr>
            <p:cNvPr id="369" name="Group 127"/>
            <p:cNvGrpSpPr>
              <a:grpSpLocks/>
            </p:cNvGrpSpPr>
            <p:nvPr/>
          </p:nvGrpSpPr>
          <p:grpSpPr bwMode="auto">
            <a:xfrm>
              <a:off x="5163457" y="4333649"/>
              <a:ext cx="522288" cy="344487"/>
              <a:chOff x="2853" y="1864"/>
              <a:chExt cx="220" cy="146"/>
            </a:xfrm>
          </p:grpSpPr>
          <p:sp>
            <p:nvSpPr>
              <p:cNvPr id="370" name="Line 128"/>
              <p:cNvSpPr>
                <a:spLocks noChangeShapeType="1"/>
              </p:cNvSpPr>
              <p:nvPr/>
            </p:nvSpPr>
            <p:spPr bwMode="auto">
              <a:xfrm rot="13825171" flipV="1">
                <a:off x="3016" y="1806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71" name="Oval 129"/>
              <p:cNvSpPr>
                <a:spLocks noChangeArrowheads="1"/>
              </p:cNvSpPr>
              <p:nvPr/>
            </p:nvSpPr>
            <p:spPr bwMode="auto">
              <a:xfrm rot="13825171">
                <a:off x="2853" y="1875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</p:grpSp>
        <p:grpSp>
          <p:nvGrpSpPr>
            <p:cNvPr id="372" name="Group 130"/>
            <p:cNvGrpSpPr>
              <a:grpSpLocks/>
            </p:cNvGrpSpPr>
            <p:nvPr/>
          </p:nvGrpSpPr>
          <p:grpSpPr bwMode="auto">
            <a:xfrm>
              <a:off x="4911045" y="3993924"/>
              <a:ext cx="576262" cy="319087"/>
              <a:chOff x="2747" y="1720"/>
              <a:chExt cx="243" cy="135"/>
            </a:xfrm>
          </p:grpSpPr>
          <p:sp>
            <p:nvSpPr>
              <p:cNvPr id="373" name="Line 131"/>
              <p:cNvSpPr>
                <a:spLocks noChangeShapeType="1"/>
              </p:cNvSpPr>
              <p:nvPr/>
            </p:nvSpPr>
            <p:spPr bwMode="auto">
              <a:xfrm rot="15096293" flipV="1">
                <a:off x="2933" y="1691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74" name="Oval 132"/>
              <p:cNvSpPr>
                <a:spLocks noChangeArrowheads="1"/>
              </p:cNvSpPr>
              <p:nvPr/>
            </p:nvSpPr>
            <p:spPr bwMode="auto">
              <a:xfrm rot="-6503707">
                <a:off x="2747" y="1720"/>
                <a:ext cx="135" cy="135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N</a:t>
                </a:r>
              </a:p>
            </p:txBody>
          </p:sp>
        </p:grpSp>
        <p:grpSp>
          <p:nvGrpSpPr>
            <p:cNvPr id="375" name="Group 133"/>
            <p:cNvGrpSpPr>
              <a:grpSpLocks/>
            </p:cNvGrpSpPr>
            <p:nvPr/>
          </p:nvGrpSpPr>
          <p:grpSpPr bwMode="auto">
            <a:xfrm>
              <a:off x="4882470" y="3470049"/>
              <a:ext cx="592137" cy="317500"/>
              <a:chOff x="2729" y="1514"/>
              <a:chExt cx="249" cy="135"/>
            </a:xfrm>
          </p:grpSpPr>
          <p:sp>
            <p:nvSpPr>
              <p:cNvPr id="376" name="Line 134"/>
              <p:cNvSpPr>
                <a:spLocks noChangeShapeType="1"/>
              </p:cNvSpPr>
              <p:nvPr/>
            </p:nvSpPr>
            <p:spPr bwMode="auto">
              <a:xfrm rot="16200000" flipV="1">
                <a:off x="2921" y="1524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77" name="Oval 135"/>
              <p:cNvSpPr>
                <a:spLocks noChangeArrowheads="1"/>
              </p:cNvSpPr>
              <p:nvPr/>
            </p:nvSpPr>
            <p:spPr bwMode="auto">
              <a:xfrm rot="-5400000">
                <a:off x="2729" y="1514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</p:grpSp>
        <p:grpSp>
          <p:nvGrpSpPr>
            <p:cNvPr id="378" name="Group 136"/>
            <p:cNvGrpSpPr>
              <a:grpSpLocks/>
            </p:cNvGrpSpPr>
            <p:nvPr/>
          </p:nvGrpSpPr>
          <p:grpSpPr bwMode="auto">
            <a:xfrm>
              <a:off x="4922157" y="2992211"/>
              <a:ext cx="584200" cy="317500"/>
              <a:chOff x="2752" y="1294"/>
              <a:chExt cx="246" cy="135"/>
            </a:xfrm>
          </p:grpSpPr>
          <p:sp>
            <p:nvSpPr>
              <p:cNvPr id="379" name="Line 137"/>
              <p:cNvSpPr>
                <a:spLocks noChangeShapeType="1"/>
              </p:cNvSpPr>
              <p:nvPr/>
            </p:nvSpPr>
            <p:spPr bwMode="auto">
              <a:xfrm rot="16999568" flipV="1">
                <a:off x="2941" y="1333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80" name="Oval 138"/>
              <p:cNvSpPr>
                <a:spLocks noChangeArrowheads="1"/>
              </p:cNvSpPr>
              <p:nvPr/>
            </p:nvSpPr>
            <p:spPr bwMode="auto">
              <a:xfrm rot="-4600432">
                <a:off x="2752" y="1294"/>
                <a:ext cx="135" cy="135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N</a:t>
                </a:r>
              </a:p>
            </p:txBody>
          </p:sp>
        </p:grpSp>
        <p:grpSp>
          <p:nvGrpSpPr>
            <p:cNvPr id="381" name="Group 139"/>
            <p:cNvGrpSpPr>
              <a:grpSpLocks/>
            </p:cNvGrpSpPr>
            <p:nvPr/>
          </p:nvGrpSpPr>
          <p:grpSpPr bwMode="auto">
            <a:xfrm>
              <a:off x="5155520" y="2500086"/>
              <a:ext cx="546100" cy="317500"/>
              <a:chOff x="2850" y="1085"/>
              <a:chExt cx="230" cy="135"/>
            </a:xfrm>
          </p:grpSpPr>
          <p:sp>
            <p:nvSpPr>
              <p:cNvPr id="382" name="Line 140"/>
              <p:cNvSpPr>
                <a:spLocks noChangeShapeType="1"/>
              </p:cNvSpPr>
              <p:nvPr/>
            </p:nvSpPr>
            <p:spPr bwMode="auto">
              <a:xfrm rot="18131384" flipV="1">
                <a:off x="3023" y="1161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83" name="Oval 141"/>
              <p:cNvSpPr>
                <a:spLocks noChangeArrowheads="1"/>
              </p:cNvSpPr>
              <p:nvPr/>
            </p:nvSpPr>
            <p:spPr bwMode="auto">
              <a:xfrm rot="-3468616">
                <a:off x="2850" y="1085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</p:grpSp>
        <p:grpSp>
          <p:nvGrpSpPr>
            <p:cNvPr id="384" name="Group 142"/>
            <p:cNvGrpSpPr>
              <a:grpSpLocks/>
            </p:cNvGrpSpPr>
            <p:nvPr/>
          </p:nvGrpSpPr>
          <p:grpSpPr bwMode="auto">
            <a:xfrm>
              <a:off x="5576207" y="2131786"/>
              <a:ext cx="334963" cy="528638"/>
              <a:chOff x="3027" y="929"/>
              <a:chExt cx="141" cy="224"/>
            </a:xfrm>
          </p:grpSpPr>
          <p:sp>
            <p:nvSpPr>
              <p:cNvPr id="385" name="Line 143"/>
              <p:cNvSpPr>
                <a:spLocks noChangeShapeType="1"/>
              </p:cNvSpPr>
              <p:nvPr/>
            </p:nvSpPr>
            <p:spPr bwMode="auto">
              <a:xfrm rot="19420510" flipV="1">
                <a:off x="3168" y="1038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86" name="Oval 144"/>
              <p:cNvSpPr>
                <a:spLocks noChangeArrowheads="1"/>
              </p:cNvSpPr>
              <p:nvPr/>
            </p:nvSpPr>
            <p:spPr bwMode="auto">
              <a:xfrm rot="-2179490">
                <a:off x="3027" y="929"/>
                <a:ext cx="135" cy="135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N</a:t>
                </a:r>
              </a:p>
            </p:txBody>
          </p:sp>
        </p:grpSp>
        <p:grpSp>
          <p:nvGrpSpPr>
            <p:cNvPr id="387" name="Group 145"/>
            <p:cNvGrpSpPr>
              <a:grpSpLocks/>
            </p:cNvGrpSpPr>
            <p:nvPr/>
          </p:nvGrpSpPr>
          <p:grpSpPr bwMode="auto">
            <a:xfrm>
              <a:off x="6031820" y="1915886"/>
              <a:ext cx="320675" cy="566738"/>
              <a:chOff x="3219" y="837"/>
              <a:chExt cx="135" cy="241"/>
            </a:xfrm>
          </p:grpSpPr>
          <p:sp>
            <p:nvSpPr>
              <p:cNvPr id="388" name="Line 146"/>
              <p:cNvSpPr>
                <a:spLocks noChangeShapeType="1"/>
              </p:cNvSpPr>
              <p:nvPr/>
            </p:nvSpPr>
            <p:spPr bwMode="auto">
              <a:xfrm rot="20365258" flipV="1">
                <a:off x="3331" y="963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89" name="Oval 147"/>
              <p:cNvSpPr>
                <a:spLocks noChangeArrowheads="1"/>
              </p:cNvSpPr>
              <p:nvPr/>
            </p:nvSpPr>
            <p:spPr bwMode="auto">
              <a:xfrm rot="-1234742">
                <a:off x="3219" y="837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</p:grpSp>
        <p:sp>
          <p:nvSpPr>
            <p:cNvPr id="390" name="Freeform 148"/>
            <p:cNvSpPr>
              <a:spLocks/>
            </p:cNvSpPr>
            <p:nvPr/>
          </p:nvSpPr>
          <p:spPr bwMode="auto">
            <a:xfrm rot="-10784911">
              <a:off x="5903232" y="2682649"/>
              <a:ext cx="1222375" cy="193833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0" y="219"/>
                </a:cxn>
                <a:cxn ang="0">
                  <a:pos x="0" y="468"/>
                </a:cxn>
                <a:cxn ang="0">
                  <a:pos x="30" y="486"/>
                </a:cxn>
                <a:cxn ang="0">
                  <a:pos x="154" y="488"/>
                </a:cxn>
                <a:cxn ang="0">
                  <a:pos x="276" y="453"/>
                </a:cxn>
                <a:cxn ang="0">
                  <a:pos x="300" y="432"/>
                </a:cxn>
                <a:cxn ang="0">
                  <a:pos x="261" y="189"/>
                </a:cxn>
                <a:cxn ang="0">
                  <a:pos x="189" y="11"/>
                </a:cxn>
                <a:cxn ang="0">
                  <a:pos x="117" y="0"/>
                </a:cxn>
                <a:cxn ang="0">
                  <a:pos x="51" y="24"/>
                </a:cxn>
              </a:cxnLst>
              <a:rect l="0" t="0" r="r" b="b"/>
              <a:pathLst>
                <a:path w="300" h="488">
                  <a:moveTo>
                    <a:pt x="51" y="24"/>
                  </a:moveTo>
                  <a:lnTo>
                    <a:pt x="0" y="219"/>
                  </a:lnTo>
                  <a:lnTo>
                    <a:pt x="0" y="468"/>
                  </a:lnTo>
                  <a:lnTo>
                    <a:pt x="30" y="486"/>
                  </a:lnTo>
                  <a:lnTo>
                    <a:pt x="154" y="488"/>
                  </a:lnTo>
                  <a:lnTo>
                    <a:pt x="276" y="453"/>
                  </a:lnTo>
                  <a:lnTo>
                    <a:pt x="300" y="432"/>
                  </a:lnTo>
                  <a:lnTo>
                    <a:pt x="261" y="189"/>
                  </a:lnTo>
                  <a:lnTo>
                    <a:pt x="189" y="11"/>
                  </a:lnTo>
                  <a:lnTo>
                    <a:pt x="117" y="0"/>
                  </a:lnTo>
                  <a:lnTo>
                    <a:pt x="51" y="24"/>
                  </a:lnTo>
                  <a:close/>
                </a:path>
              </a:pathLst>
            </a:custGeom>
            <a:gradFill rotWithShape="0">
              <a:gsLst>
                <a:gs pos="0">
                  <a:srgbClr val="BBE0E3">
                    <a:gamma/>
                    <a:shade val="46275"/>
                    <a:invGamma/>
                  </a:srgbClr>
                </a:gs>
                <a:gs pos="50000">
                  <a:srgbClr val="BBE0E3"/>
                </a:gs>
                <a:gs pos="100000">
                  <a:srgbClr val="BBE0E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 cap="flat" cmpd="sng">
              <a:solidFill>
                <a:srgbClr val="BBE0E3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1" name="Oval 149"/>
            <p:cNvSpPr>
              <a:spLocks noChangeArrowheads="1"/>
            </p:cNvSpPr>
            <p:nvPr/>
          </p:nvSpPr>
          <p:spPr bwMode="auto">
            <a:xfrm>
              <a:off x="5395232" y="2417536"/>
              <a:ext cx="2416175" cy="2382838"/>
            </a:xfrm>
            <a:prstGeom prst="ellipse">
              <a:avLst/>
            </a:prstGeom>
            <a:noFill/>
            <a:ln w="57150">
              <a:solidFill>
                <a:srgbClr val="BBE0E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2" name="Freeform 150"/>
            <p:cNvSpPr>
              <a:spLocks/>
            </p:cNvSpPr>
            <p:nvPr/>
          </p:nvSpPr>
          <p:spPr bwMode="auto">
            <a:xfrm>
              <a:off x="6341382" y="2909661"/>
              <a:ext cx="369888" cy="1454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45" y="189"/>
                </a:cxn>
                <a:cxn ang="0">
                  <a:pos x="226" y="418"/>
                </a:cxn>
                <a:cxn ang="0">
                  <a:pos x="5" y="844"/>
                </a:cxn>
                <a:cxn ang="0">
                  <a:pos x="195" y="852"/>
                </a:cxn>
              </a:cxnLst>
              <a:rect l="0" t="0" r="r" b="b"/>
              <a:pathLst>
                <a:path w="233" h="916">
                  <a:moveTo>
                    <a:pt x="108" y="0"/>
                  </a:moveTo>
                  <a:cubicBezTo>
                    <a:pt x="66" y="59"/>
                    <a:pt x="25" y="119"/>
                    <a:pt x="45" y="189"/>
                  </a:cubicBezTo>
                  <a:cubicBezTo>
                    <a:pt x="65" y="259"/>
                    <a:pt x="233" y="309"/>
                    <a:pt x="226" y="418"/>
                  </a:cubicBezTo>
                  <a:cubicBezTo>
                    <a:pt x="219" y="527"/>
                    <a:pt x="10" y="772"/>
                    <a:pt x="5" y="844"/>
                  </a:cubicBezTo>
                  <a:cubicBezTo>
                    <a:pt x="0" y="916"/>
                    <a:pt x="163" y="851"/>
                    <a:pt x="195" y="852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3" name="Freeform 151"/>
            <p:cNvSpPr>
              <a:spLocks/>
            </p:cNvSpPr>
            <p:nvPr/>
          </p:nvSpPr>
          <p:spPr bwMode="auto">
            <a:xfrm>
              <a:off x="6481082" y="2893786"/>
              <a:ext cx="369888" cy="1454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45" y="189"/>
                </a:cxn>
                <a:cxn ang="0">
                  <a:pos x="226" y="418"/>
                </a:cxn>
                <a:cxn ang="0">
                  <a:pos x="5" y="844"/>
                </a:cxn>
                <a:cxn ang="0">
                  <a:pos x="195" y="852"/>
                </a:cxn>
              </a:cxnLst>
              <a:rect l="0" t="0" r="r" b="b"/>
              <a:pathLst>
                <a:path w="233" h="916">
                  <a:moveTo>
                    <a:pt x="108" y="0"/>
                  </a:moveTo>
                  <a:cubicBezTo>
                    <a:pt x="66" y="59"/>
                    <a:pt x="25" y="119"/>
                    <a:pt x="45" y="189"/>
                  </a:cubicBezTo>
                  <a:cubicBezTo>
                    <a:pt x="65" y="259"/>
                    <a:pt x="233" y="309"/>
                    <a:pt x="226" y="418"/>
                  </a:cubicBezTo>
                  <a:cubicBezTo>
                    <a:pt x="219" y="527"/>
                    <a:pt x="10" y="772"/>
                    <a:pt x="5" y="844"/>
                  </a:cubicBezTo>
                  <a:cubicBezTo>
                    <a:pt x="0" y="916"/>
                    <a:pt x="163" y="851"/>
                    <a:pt x="195" y="852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4" name="Oval 152"/>
            <p:cNvSpPr>
              <a:spLocks noChangeArrowheads="1"/>
            </p:cNvSpPr>
            <p:nvPr/>
          </p:nvSpPr>
          <p:spPr bwMode="auto">
            <a:xfrm>
              <a:off x="6131832" y="3287486"/>
              <a:ext cx="177800" cy="17780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5" name="Oval 153"/>
            <p:cNvSpPr>
              <a:spLocks noChangeArrowheads="1"/>
            </p:cNvSpPr>
            <p:nvPr/>
          </p:nvSpPr>
          <p:spPr bwMode="auto">
            <a:xfrm>
              <a:off x="6550932" y="3744686"/>
              <a:ext cx="177800" cy="17780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6" name="Oval 154"/>
            <p:cNvSpPr>
              <a:spLocks noChangeArrowheads="1"/>
            </p:cNvSpPr>
            <p:nvPr/>
          </p:nvSpPr>
          <p:spPr bwMode="auto">
            <a:xfrm>
              <a:off x="6462032" y="2779486"/>
              <a:ext cx="177800" cy="17780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7" name="Oval 155"/>
            <p:cNvSpPr>
              <a:spLocks noChangeArrowheads="1"/>
            </p:cNvSpPr>
            <p:nvPr/>
          </p:nvSpPr>
          <p:spPr bwMode="auto">
            <a:xfrm>
              <a:off x="6766832" y="3947886"/>
              <a:ext cx="177800" cy="17780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8" name="Rectangle 156"/>
            <p:cNvSpPr>
              <a:spLocks noChangeArrowheads="1"/>
            </p:cNvSpPr>
            <p:nvPr/>
          </p:nvSpPr>
          <p:spPr bwMode="auto">
            <a:xfrm>
              <a:off x="6055632" y="2906486"/>
              <a:ext cx="203200" cy="152400"/>
            </a:xfrm>
            <a:prstGeom prst="rect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9" name="Rectangle 157"/>
            <p:cNvSpPr>
              <a:spLocks noChangeArrowheads="1"/>
            </p:cNvSpPr>
            <p:nvPr/>
          </p:nvSpPr>
          <p:spPr bwMode="auto">
            <a:xfrm>
              <a:off x="6131832" y="3770086"/>
              <a:ext cx="203200" cy="152400"/>
            </a:xfrm>
            <a:prstGeom prst="rect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0" name="Rectangle 158"/>
            <p:cNvSpPr>
              <a:spLocks noChangeArrowheads="1"/>
            </p:cNvSpPr>
            <p:nvPr/>
          </p:nvSpPr>
          <p:spPr bwMode="auto">
            <a:xfrm>
              <a:off x="6436632" y="4024086"/>
              <a:ext cx="203200" cy="152400"/>
            </a:xfrm>
            <a:prstGeom prst="rect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1" name="Rectangle 159"/>
            <p:cNvSpPr>
              <a:spLocks noChangeArrowheads="1"/>
            </p:cNvSpPr>
            <p:nvPr/>
          </p:nvSpPr>
          <p:spPr bwMode="auto">
            <a:xfrm>
              <a:off x="6817632" y="3135086"/>
              <a:ext cx="203200" cy="152400"/>
            </a:xfrm>
            <a:prstGeom prst="rect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2" name="AutoShape 160"/>
            <p:cNvSpPr>
              <a:spLocks noChangeArrowheads="1"/>
            </p:cNvSpPr>
            <p:nvPr/>
          </p:nvSpPr>
          <p:spPr bwMode="auto">
            <a:xfrm>
              <a:off x="6385832" y="3414486"/>
              <a:ext cx="254000" cy="203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3" name="AutoShape 161"/>
            <p:cNvSpPr>
              <a:spLocks noChangeArrowheads="1"/>
            </p:cNvSpPr>
            <p:nvPr/>
          </p:nvSpPr>
          <p:spPr bwMode="auto">
            <a:xfrm>
              <a:off x="6639832" y="2804886"/>
              <a:ext cx="254000" cy="203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4" name="AutoShape 162"/>
            <p:cNvSpPr>
              <a:spLocks noChangeArrowheads="1"/>
            </p:cNvSpPr>
            <p:nvPr/>
          </p:nvSpPr>
          <p:spPr bwMode="auto">
            <a:xfrm>
              <a:off x="6843032" y="3617686"/>
              <a:ext cx="254000" cy="203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5" name="AutoShape 163"/>
            <p:cNvSpPr>
              <a:spLocks noChangeArrowheads="1"/>
            </p:cNvSpPr>
            <p:nvPr/>
          </p:nvSpPr>
          <p:spPr bwMode="auto">
            <a:xfrm>
              <a:off x="6512832" y="4227286"/>
              <a:ext cx="254000" cy="203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85" name="Group 4"/>
          <p:cNvGrpSpPr>
            <a:grpSpLocks/>
          </p:cNvGrpSpPr>
          <p:nvPr/>
        </p:nvGrpSpPr>
        <p:grpSpPr bwMode="auto">
          <a:xfrm>
            <a:off x="791482" y="1846036"/>
            <a:ext cx="3517900" cy="3540125"/>
            <a:chOff x="1770" y="2004"/>
            <a:chExt cx="2216" cy="2230"/>
          </a:xfrm>
        </p:grpSpPr>
        <p:sp>
          <p:nvSpPr>
            <p:cNvPr id="486" name="Oval 5"/>
            <p:cNvSpPr>
              <a:spLocks noChangeArrowheads="1"/>
            </p:cNvSpPr>
            <p:nvPr/>
          </p:nvSpPr>
          <p:spPr bwMode="auto">
            <a:xfrm>
              <a:off x="2044" y="2305"/>
              <a:ext cx="1638" cy="1625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7" name="Line 6"/>
            <p:cNvSpPr>
              <a:spLocks noChangeShapeType="1"/>
            </p:cNvSpPr>
            <p:nvPr/>
          </p:nvSpPr>
          <p:spPr bwMode="auto">
            <a:xfrm flipV="1">
              <a:off x="2883" y="2203"/>
              <a:ext cx="0" cy="17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8" name="Oval 7"/>
            <p:cNvSpPr>
              <a:spLocks noChangeArrowheads="1"/>
            </p:cNvSpPr>
            <p:nvPr/>
          </p:nvSpPr>
          <p:spPr bwMode="auto">
            <a:xfrm>
              <a:off x="2781" y="2004"/>
              <a:ext cx="202" cy="2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89" name="Group 8"/>
            <p:cNvGrpSpPr>
              <a:grpSpLocks/>
            </p:cNvGrpSpPr>
            <p:nvPr/>
          </p:nvGrpSpPr>
          <p:grpSpPr bwMode="auto">
            <a:xfrm>
              <a:off x="3122" y="2066"/>
              <a:ext cx="202" cy="360"/>
              <a:chOff x="3633" y="849"/>
              <a:chExt cx="135" cy="243"/>
            </a:xfrm>
          </p:grpSpPr>
          <p:sp>
            <p:nvSpPr>
              <p:cNvPr id="562" name="Line 9"/>
              <p:cNvSpPr>
                <a:spLocks noChangeShapeType="1"/>
              </p:cNvSpPr>
              <p:nvPr/>
            </p:nvSpPr>
            <p:spPr bwMode="auto">
              <a:xfrm rot="1059827" flipV="1">
                <a:off x="3663" y="977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63" name="Oval 10"/>
              <p:cNvSpPr>
                <a:spLocks noChangeArrowheads="1"/>
              </p:cNvSpPr>
              <p:nvPr/>
            </p:nvSpPr>
            <p:spPr bwMode="auto">
              <a:xfrm rot="1059827">
                <a:off x="3633" y="849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90" name="Group 11"/>
            <p:cNvGrpSpPr>
              <a:grpSpLocks/>
            </p:cNvGrpSpPr>
            <p:nvPr/>
          </p:nvGrpSpPr>
          <p:grpSpPr bwMode="auto">
            <a:xfrm>
              <a:off x="3374" y="2228"/>
              <a:ext cx="213" cy="332"/>
              <a:chOff x="3802" y="958"/>
              <a:chExt cx="142" cy="224"/>
            </a:xfrm>
          </p:grpSpPr>
          <p:sp>
            <p:nvSpPr>
              <p:cNvPr id="560" name="Line 12"/>
              <p:cNvSpPr>
                <a:spLocks noChangeShapeType="1"/>
              </p:cNvSpPr>
              <p:nvPr/>
            </p:nvSpPr>
            <p:spPr bwMode="auto">
              <a:xfrm rot="2225789" flipV="1">
                <a:off x="3802" y="1067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61" name="Oval 13"/>
              <p:cNvSpPr>
                <a:spLocks noChangeArrowheads="1"/>
              </p:cNvSpPr>
              <p:nvPr/>
            </p:nvSpPr>
            <p:spPr bwMode="auto">
              <a:xfrm rot="2225789">
                <a:off x="3809" y="958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91" name="Group 14"/>
            <p:cNvGrpSpPr>
              <a:grpSpLocks/>
            </p:cNvGrpSpPr>
            <p:nvPr/>
          </p:nvGrpSpPr>
          <p:grpSpPr bwMode="auto">
            <a:xfrm>
              <a:off x="3473" y="2437"/>
              <a:ext cx="329" cy="218"/>
              <a:chOff x="3868" y="1099"/>
              <a:chExt cx="220" cy="147"/>
            </a:xfrm>
          </p:grpSpPr>
          <p:sp>
            <p:nvSpPr>
              <p:cNvPr id="558" name="Line 15"/>
              <p:cNvSpPr>
                <a:spLocks noChangeShapeType="1"/>
              </p:cNvSpPr>
              <p:nvPr/>
            </p:nvSpPr>
            <p:spPr bwMode="auto">
              <a:xfrm rot="3025171" flipV="1">
                <a:off x="3926" y="1188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59" name="Oval 16"/>
              <p:cNvSpPr>
                <a:spLocks noChangeArrowheads="1"/>
              </p:cNvSpPr>
              <p:nvPr/>
            </p:nvSpPr>
            <p:spPr bwMode="auto">
              <a:xfrm rot="3025171">
                <a:off x="3953" y="1099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92" name="Group 17"/>
            <p:cNvGrpSpPr>
              <a:grpSpLocks/>
            </p:cNvGrpSpPr>
            <p:nvPr/>
          </p:nvGrpSpPr>
          <p:grpSpPr bwMode="auto">
            <a:xfrm>
              <a:off x="3573" y="2690"/>
              <a:ext cx="364" cy="200"/>
              <a:chOff x="3935" y="1270"/>
              <a:chExt cx="243" cy="135"/>
            </a:xfrm>
          </p:grpSpPr>
          <p:sp>
            <p:nvSpPr>
              <p:cNvPr id="556" name="Line 18"/>
              <p:cNvSpPr>
                <a:spLocks noChangeShapeType="1"/>
              </p:cNvSpPr>
              <p:nvPr/>
            </p:nvSpPr>
            <p:spPr bwMode="auto">
              <a:xfrm rot="4296293" flipV="1">
                <a:off x="3993" y="1319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57" name="Oval 19"/>
              <p:cNvSpPr>
                <a:spLocks noChangeArrowheads="1"/>
              </p:cNvSpPr>
              <p:nvPr/>
            </p:nvSpPr>
            <p:spPr bwMode="auto">
              <a:xfrm rot="4296293">
                <a:off x="4043" y="1270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93" name="Group 20"/>
            <p:cNvGrpSpPr>
              <a:grpSpLocks/>
            </p:cNvGrpSpPr>
            <p:nvPr/>
          </p:nvGrpSpPr>
          <p:grpSpPr bwMode="auto">
            <a:xfrm>
              <a:off x="3614" y="2970"/>
              <a:ext cx="372" cy="201"/>
              <a:chOff x="3962" y="1459"/>
              <a:chExt cx="249" cy="135"/>
            </a:xfrm>
          </p:grpSpPr>
          <p:sp>
            <p:nvSpPr>
              <p:cNvPr id="554" name="Line 21"/>
              <p:cNvSpPr>
                <a:spLocks noChangeShapeType="1"/>
              </p:cNvSpPr>
              <p:nvPr/>
            </p:nvSpPr>
            <p:spPr bwMode="auto">
              <a:xfrm rot="5400000" flipV="1">
                <a:off x="4020" y="1469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55" name="Oval 22"/>
              <p:cNvSpPr>
                <a:spLocks noChangeArrowheads="1"/>
              </p:cNvSpPr>
              <p:nvPr/>
            </p:nvSpPr>
            <p:spPr bwMode="auto">
              <a:xfrm rot="5400000">
                <a:off x="4076" y="1459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94" name="Group 23"/>
            <p:cNvGrpSpPr>
              <a:grpSpLocks/>
            </p:cNvGrpSpPr>
            <p:nvPr/>
          </p:nvGrpSpPr>
          <p:grpSpPr bwMode="auto">
            <a:xfrm>
              <a:off x="3488" y="3593"/>
              <a:ext cx="221" cy="325"/>
              <a:chOff x="3878" y="1879"/>
              <a:chExt cx="148" cy="219"/>
            </a:xfrm>
          </p:grpSpPr>
          <p:sp>
            <p:nvSpPr>
              <p:cNvPr id="552" name="Line 24"/>
              <p:cNvSpPr>
                <a:spLocks noChangeShapeType="1"/>
              </p:cNvSpPr>
              <p:nvPr/>
            </p:nvSpPr>
            <p:spPr bwMode="auto">
              <a:xfrm rot="8348883" flipV="1">
                <a:off x="3878" y="1879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53" name="Oval 25"/>
              <p:cNvSpPr>
                <a:spLocks noChangeArrowheads="1"/>
              </p:cNvSpPr>
              <p:nvPr/>
            </p:nvSpPr>
            <p:spPr bwMode="auto">
              <a:xfrm rot="8348883">
                <a:off x="3891" y="1963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95" name="Group 26"/>
            <p:cNvGrpSpPr>
              <a:grpSpLocks/>
            </p:cNvGrpSpPr>
            <p:nvPr/>
          </p:nvGrpSpPr>
          <p:grpSpPr bwMode="auto">
            <a:xfrm>
              <a:off x="3573" y="3229"/>
              <a:ext cx="368" cy="200"/>
              <a:chOff x="3935" y="1633"/>
              <a:chExt cx="246" cy="135"/>
            </a:xfrm>
          </p:grpSpPr>
          <p:sp>
            <p:nvSpPr>
              <p:cNvPr id="550" name="Line 27"/>
              <p:cNvSpPr>
                <a:spLocks noChangeShapeType="1"/>
              </p:cNvSpPr>
              <p:nvPr/>
            </p:nvSpPr>
            <p:spPr bwMode="auto">
              <a:xfrm rot="6199568" flipV="1">
                <a:off x="3993" y="1614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51" name="Oval 28"/>
              <p:cNvSpPr>
                <a:spLocks noChangeArrowheads="1"/>
              </p:cNvSpPr>
              <p:nvPr/>
            </p:nvSpPr>
            <p:spPr bwMode="auto">
              <a:xfrm rot="6199568">
                <a:off x="4046" y="1633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96" name="Group 29"/>
            <p:cNvGrpSpPr>
              <a:grpSpLocks/>
            </p:cNvGrpSpPr>
            <p:nvPr/>
          </p:nvGrpSpPr>
          <p:grpSpPr bwMode="auto">
            <a:xfrm>
              <a:off x="3509" y="3515"/>
              <a:ext cx="344" cy="200"/>
              <a:chOff x="3892" y="1826"/>
              <a:chExt cx="230" cy="135"/>
            </a:xfrm>
          </p:grpSpPr>
          <p:sp>
            <p:nvSpPr>
              <p:cNvPr id="548" name="Line 30"/>
              <p:cNvSpPr>
                <a:spLocks noChangeShapeType="1"/>
              </p:cNvSpPr>
              <p:nvPr/>
            </p:nvSpPr>
            <p:spPr bwMode="auto">
              <a:xfrm rot="7331384" flipV="1">
                <a:off x="3950" y="1770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49" name="Oval 31"/>
              <p:cNvSpPr>
                <a:spLocks noChangeArrowheads="1"/>
              </p:cNvSpPr>
              <p:nvPr/>
            </p:nvSpPr>
            <p:spPr bwMode="auto">
              <a:xfrm rot="7331384">
                <a:off x="3987" y="1826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97" name="Group 32"/>
            <p:cNvGrpSpPr>
              <a:grpSpLocks/>
            </p:cNvGrpSpPr>
            <p:nvPr/>
          </p:nvGrpSpPr>
          <p:grpSpPr bwMode="auto">
            <a:xfrm>
              <a:off x="3298" y="3731"/>
              <a:ext cx="210" cy="332"/>
              <a:chOff x="3751" y="1972"/>
              <a:chExt cx="140" cy="224"/>
            </a:xfrm>
          </p:grpSpPr>
          <p:sp>
            <p:nvSpPr>
              <p:cNvPr id="546" name="Line 33"/>
              <p:cNvSpPr>
                <a:spLocks noChangeShapeType="1"/>
              </p:cNvSpPr>
              <p:nvPr/>
            </p:nvSpPr>
            <p:spPr bwMode="auto">
              <a:xfrm rot="8620510" flipV="1">
                <a:off x="3751" y="1972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47" name="Oval 34"/>
              <p:cNvSpPr>
                <a:spLocks noChangeArrowheads="1"/>
              </p:cNvSpPr>
              <p:nvPr/>
            </p:nvSpPr>
            <p:spPr bwMode="auto">
              <a:xfrm rot="8620510">
                <a:off x="3756" y="2061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98" name="Group 35"/>
            <p:cNvGrpSpPr>
              <a:grpSpLocks/>
            </p:cNvGrpSpPr>
            <p:nvPr/>
          </p:nvGrpSpPr>
          <p:grpSpPr bwMode="auto">
            <a:xfrm>
              <a:off x="3053" y="3819"/>
              <a:ext cx="202" cy="357"/>
              <a:chOff x="3587" y="2031"/>
              <a:chExt cx="135" cy="241"/>
            </a:xfrm>
          </p:grpSpPr>
          <p:sp>
            <p:nvSpPr>
              <p:cNvPr id="544" name="Line 36"/>
              <p:cNvSpPr>
                <a:spLocks noChangeShapeType="1"/>
              </p:cNvSpPr>
              <p:nvPr/>
            </p:nvSpPr>
            <p:spPr bwMode="auto">
              <a:xfrm rot="9565258" flipV="1">
                <a:off x="3611" y="2031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45" name="Oval 37"/>
              <p:cNvSpPr>
                <a:spLocks noChangeArrowheads="1"/>
              </p:cNvSpPr>
              <p:nvPr/>
            </p:nvSpPr>
            <p:spPr bwMode="auto">
              <a:xfrm rot="9565258">
                <a:off x="3587" y="2137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499" name="Line 38"/>
            <p:cNvSpPr>
              <a:spLocks noChangeShapeType="1"/>
            </p:cNvSpPr>
            <p:nvPr/>
          </p:nvSpPr>
          <p:spPr bwMode="auto">
            <a:xfrm rot="10800000" flipV="1">
              <a:off x="2866" y="3865"/>
              <a:ext cx="0" cy="17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0" name="Oval 39"/>
            <p:cNvSpPr>
              <a:spLocks noChangeArrowheads="1"/>
            </p:cNvSpPr>
            <p:nvPr/>
          </p:nvSpPr>
          <p:spPr bwMode="auto">
            <a:xfrm rot="10800000">
              <a:off x="2764" y="4034"/>
              <a:ext cx="202" cy="2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01" name="Group 40"/>
            <p:cNvGrpSpPr>
              <a:grpSpLocks/>
            </p:cNvGrpSpPr>
            <p:nvPr/>
          </p:nvGrpSpPr>
          <p:grpSpPr bwMode="auto">
            <a:xfrm>
              <a:off x="2458" y="3822"/>
              <a:ext cx="202" cy="360"/>
              <a:chOff x="3189" y="2033"/>
              <a:chExt cx="135" cy="243"/>
            </a:xfrm>
          </p:grpSpPr>
          <p:sp>
            <p:nvSpPr>
              <p:cNvPr id="542" name="Line 41"/>
              <p:cNvSpPr>
                <a:spLocks noChangeShapeType="1"/>
              </p:cNvSpPr>
              <p:nvPr/>
            </p:nvSpPr>
            <p:spPr bwMode="auto">
              <a:xfrm rot="11859827" flipV="1">
                <a:off x="3295" y="2033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43" name="Oval 42"/>
              <p:cNvSpPr>
                <a:spLocks noChangeArrowheads="1"/>
              </p:cNvSpPr>
              <p:nvPr/>
            </p:nvSpPr>
            <p:spPr bwMode="auto">
              <a:xfrm rot="-9740173">
                <a:off x="3189" y="2141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02" name="Group 43"/>
            <p:cNvGrpSpPr>
              <a:grpSpLocks/>
            </p:cNvGrpSpPr>
            <p:nvPr/>
          </p:nvGrpSpPr>
          <p:grpSpPr bwMode="auto">
            <a:xfrm>
              <a:off x="2171" y="3700"/>
              <a:ext cx="214" cy="332"/>
              <a:chOff x="2997" y="1951"/>
              <a:chExt cx="143" cy="224"/>
            </a:xfrm>
          </p:grpSpPr>
          <p:sp>
            <p:nvSpPr>
              <p:cNvPr id="540" name="Line 44"/>
              <p:cNvSpPr>
                <a:spLocks noChangeShapeType="1"/>
              </p:cNvSpPr>
              <p:nvPr/>
            </p:nvSpPr>
            <p:spPr bwMode="auto">
              <a:xfrm rot="13025789" flipV="1">
                <a:off x="3140" y="1951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41" name="Oval 45"/>
              <p:cNvSpPr>
                <a:spLocks noChangeArrowheads="1"/>
              </p:cNvSpPr>
              <p:nvPr/>
            </p:nvSpPr>
            <p:spPr bwMode="auto">
              <a:xfrm rot="-8574211">
                <a:off x="2997" y="2040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03" name="Group 46"/>
            <p:cNvGrpSpPr>
              <a:grpSpLocks/>
            </p:cNvGrpSpPr>
            <p:nvPr/>
          </p:nvGrpSpPr>
          <p:grpSpPr bwMode="auto">
            <a:xfrm>
              <a:off x="1956" y="3571"/>
              <a:ext cx="329" cy="217"/>
              <a:chOff x="2853" y="1864"/>
              <a:chExt cx="220" cy="146"/>
            </a:xfrm>
          </p:grpSpPr>
          <p:sp>
            <p:nvSpPr>
              <p:cNvPr id="538" name="Line 47"/>
              <p:cNvSpPr>
                <a:spLocks noChangeShapeType="1"/>
              </p:cNvSpPr>
              <p:nvPr/>
            </p:nvSpPr>
            <p:spPr bwMode="auto">
              <a:xfrm rot="13825171" flipV="1">
                <a:off x="3016" y="1806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39" name="Oval 48"/>
              <p:cNvSpPr>
                <a:spLocks noChangeArrowheads="1"/>
              </p:cNvSpPr>
              <p:nvPr/>
            </p:nvSpPr>
            <p:spPr bwMode="auto">
              <a:xfrm rot="-7774829">
                <a:off x="2853" y="1875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04" name="Group 49"/>
            <p:cNvGrpSpPr>
              <a:grpSpLocks/>
            </p:cNvGrpSpPr>
            <p:nvPr/>
          </p:nvGrpSpPr>
          <p:grpSpPr bwMode="auto">
            <a:xfrm>
              <a:off x="1797" y="3357"/>
              <a:ext cx="363" cy="201"/>
              <a:chOff x="2747" y="1720"/>
              <a:chExt cx="243" cy="135"/>
            </a:xfrm>
          </p:grpSpPr>
          <p:sp>
            <p:nvSpPr>
              <p:cNvPr id="536" name="Line 50"/>
              <p:cNvSpPr>
                <a:spLocks noChangeShapeType="1"/>
              </p:cNvSpPr>
              <p:nvPr/>
            </p:nvSpPr>
            <p:spPr bwMode="auto">
              <a:xfrm rot="15096293" flipV="1">
                <a:off x="2933" y="1691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37" name="Oval 51"/>
              <p:cNvSpPr>
                <a:spLocks noChangeArrowheads="1"/>
              </p:cNvSpPr>
              <p:nvPr/>
            </p:nvSpPr>
            <p:spPr bwMode="auto">
              <a:xfrm rot="-6503707">
                <a:off x="2747" y="1720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05" name="Group 52"/>
            <p:cNvGrpSpPr>
              <a:grpSpLocks/>
            </p:cNvGrpSpPr>
            <p:nvPr/>
          </p:nvGrpSpPr>
          <p:grpSpPr bwMode="auto">
            <a:xfrm>
              <a:off x="1770" y="3052"/>
              <a:ext cx="373" cy="200"/>
              <a:chOff x="2729" y="1514"/>
              <a:chExt cx="249" cy="135"/>
            </a:xfrm>
          </p:grpSpPr>
          <p:sp>
            <p:nvSpPr>
              <p:cNvPr id="534" name="Line 53"/>
              <p:cNvSpPr>
                <a:spLocks noChangeShapeType="1"/>
              </p:cNvSpPr>
              <p:nvPr/>
            </p:nvSpPr>
            <p:spPr bwMode="auto">
              <a:xfrm rot="16200000" flipV="1">
                <a:off x="2921" y="1524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35" name="Oval 54"/>
              <p:cNvSpPr>
                <a:spLocks noChangeArrowheads="1"/>
              </p:cNvSpPr>
              <p:nvPr/>
            </p:nvSpPr>
            <p:spPr bwMode="auto">
              <a:xfrm rot="-5400000">
                <a:off x="2729" y="1514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06" name="Group 55"/>
            <p:cNvGrpSpPr>
              <a:grpSpLocks/>
            </p:cNvGrpSpPr>
            <p:nvPr/>
          </p:nvGrpSpPr>
          <p:grpSpPr bwMode="auto">
            <a:xfrm>
              <a:off x="1804" y="2726"/>
              <a:ext cx="368" cy="200"/>
              <a:chOff x="2752" y="1294"/>
              <a:chExt cx="246" cy="135"/>
            </a:xfrm>
          </p:grpSpPr>
          <p:sp>
            <p:nvSpPr>
              <p:cNvPr id="532" name="Line 56"/>
              <p:cNvSpPr>
                <a:spLocks noChangeShapeType="1"/>
              </p:cNvSpPr>
              <p:nvPr/>
            </p:nvSpPr>
            <p:spPr bwMode="auto">
              <a:xfrm rot="16999568" flipV="1">
                <a:off x="2941" y="1333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33" name="Oval 57"/>
              <p:cNvSpPr>
                <a:spLocks noChangeArrowheads="1"/>
              </p:cNvSpPr>
              <p:nvPr/>
            </p:nvSpPr>
            <p:spPr bwMode="auto">
              <a:xfrm rot="-4600432">
                <a:off x="2752" y="1294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07" name="Group 58"/>
            <p:cNvGrpSpPr>
              <a:grpSpLocks/>
            </p:cNvGrpSpPr>
            <p:nvPr/>
          </p:nvGrpSpPr>
          <p:grpSpPr bwMode="auto">
            <a:xfrm>
              <a:off x="1951" y="2416"/>
              <a:ext cx="344" cy="200"/>
              <a:chOff x="2850" y="1085"/>
              <a:chExt cx="230" cy="135"/>
            </a:xfrm>
          </p:grpSpPr>
          <p:sp>
            <p:nvSpPr>
              <p:cNvPr id="530" name="Line 59"/>
              <p:cNvSpPr>
                <a:spLocks noChangeShapeType="1"/>
              </p:cNvSpPr>
              <p:nvPr/>
            </p:nvSpPr>
            <p:spPr bwMode="auto">
              <a:xfrm rot="18131384" flipV="1">
                <a:off x="3023" y="1161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31" name="Oval 60"/>
              <p:cNvSpPr>
                <a:spLocks noChangeArrowheads="1"/>
              </p:cNvSpPr>
              <p:nvPr/>
            </p:nvSpPr>
            <p:spPr bwMode="auto">
              <a:xfrm rot="-3468616">
                <a:off x="2850" y="1085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08" name="Group 61"/>
            <p:cNvGrpSpPr>
              <a:grpSpLocks/>
            </p:cNvGrpSpPr>
            <p:nvPr/>
          </p:nvGrpSpPr>
          <p:grpSpPr bwMode="auto">
            <a:xfrm>
              <a:off x="2216" y="2184"/>
              <a:ext cx="211" cy="333"/>
              <a:chOff x="3027" y="929"/>
              <a:chExt cx="141" cy="224"/>
            </a:xfrm>
          </p:grpSpPr>
          <p:sp>
            <p:nvSpPr>
              <p:cNvPr id="528" name="Line 62"/>
              <p:cNvSpPr>
                <a:spLocks noChangeShapeType="1"/>
              </p:cNvSpPr>
              <p:nvPr/>
            </p:nvSpPr>
            <p:spPr bwMode="auto">
              <a:xfrm rot="19420510" flipV="1">
                <a:off x="3168" y="1038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29" name="Oval 63"/>
              <p:cNvSpPr>
                <a:spLocks noChangeArrowheads="1"/>
              </p:cNvSpPr>
              <p:nvPr/>
            </p:nvSpPr>
            <p:spPr bwMode="auto">
              <a:xfrm rot="-2179490">
                <a:off x="3027" y="929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09" name="Group 64"/>
            <p:cNvGrpSpPr>
              <a:grpSpLocks/>
            </p:cNvGrpSpPr>
            <p:nvPr/>
          </p:nvGrpSpPr>
          <p:grpSpPr bwMode="auto">
            <a:xfrm>
              <a:off x="2503" y="2048"/>
              <a:ext cx="202" cy="357"/>
              <a:chOff x="3219" y="837"/>
              <a:chExt cx="135" cy="241"/>
            </a:xfrm>
          </p:grpSpPr>
          <p:sp>
            <p:nvSpPr>
              <p:cNvPr id="526" name="Line 65"/>
              <p:cNvSpPr>
                <a:spLocks noChangeShapeType="1"/>
              </p:cNvSpPr>
              <p:nvPr/>
            </p:nvSpPr>
            <p:spPr bwMode="auto">
              <a:xfrm rot="20365258" flipV="1">
                <a:off x="3331" y="963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27" name="Oval 66"/>
              <p:cNvSpPr>
                <a:spLocks noChangeArrowheads="1"/>
              </p:cNvSpPr>
              <p:nvPr/>
            </p:nvSpPr>
            <p:spPr bwMode="auto">
              <a:xfrm rot="-1234742">
                <a:off x="3219" y="837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510" name="Freeform 67"/>
            <p:cNvSpPr>
              <a:spLocks/>
            </p:cNvSpPr>
            <p:nvPr/>
          </p:nvSpPr>
          <p:spPr bwMode="auto">
            <a:xfrm rot="-10784911">
              <a:off x="2422" y="2531"/>
              <a:ext cx="770" cy="1221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0" y="219"/>
                </a:cxn>
                <a:cxn ang="0">
                  <a:pos x="0" y="468"/>
                </a:cxn>
                <a:cxn ang="0">
                  <a:pos x="30" y="486"/>
                </a:cxn>
                <a:cxn ang="0">
                  <a:pos x="154" y="488"/>
                </a:cxn>
                <a:cxn ang="0">
                  <a:pos x="276" y="453"/>
                </a:cxn>
                <a:cxn ang="0">
                  <a:pos x="300" y="432"/>
                </a:cxn>
                <a:cxn ang="0">
                  <a:pos x="261" y="189"/>
                </a:cxn>
                <a:cxn ang="0">
                  <a:pos x="189" y="11"/>
                </a:cxn>
                <a:cxn ang="0">
                  <a:pos x="117" y="0"/>
                </a:cxn>
                <a:cxn ang="0">
                  <a:pos x="51" y="24"/>
                </a:cxn>
              </a:cxnLst>
              <a:rect l="0" t="0" r="r" b="b"/>
              <a:pathLst>
                <a:path w="300" h="488">
                  <a:moveTo>
                    <a:pt x="51" y="24"/>
                  </a:moveTo>
                  <a:lnTo>
                    <a:pt x="0" y="219"/>
                  </a:lnTo>
                  <a:lnTo>
                    <a:pt x="0" y="468"/>
                  </a:lnTo>
                  <a:lnTo>
                    <a:pt x="30" y="486"/>
                  </a:lnTo>
                  <a:lnTo>
                    <a:pt x="154" y="488"/>
                  </a:lnTo>
                  <a:lnTo>
                    <a:pt x="276" y="453"/>
                  </a:lnTo>
                  <a:lnTo>
                    <a:pt x="300" y="432"/>
                  </a:lnTo>
                  <a:lnTo>
                    <a:pt x="261" y="189"/>
                  </a:lnTo>
                  <a:lnTo>
                    <a:pt x="189" y="11"/>
                  </a:lnTo>
                  <a:lnTo>
                    <a:pt x="117" y="0"/>
                  </a:lnTo>
                  <a:lnTo>
                    <a:pt x="51" y="24"/>
                  </a:lnTo>
                  <a:close/>
                </a:path>
              </a:pathLst>
            </a:custGeom>
            <a:gradFill rotWithShape="0">
              <a:gsLst>
                <a:gs pos="0">
                  <a:srgbClr val="BBE0E3">
                    <a:gamma/>
                    <a:shade val="46275"/>
                    <a:invGamma/>
                  </a:srgbClr>
                </a:gs>
                <a:gs pos="50000">
                  <a:srgbClr val="BBE0E3"/>
                </a:gs>
                <a:gs pos="100000">
                  <a:srgbClr val="BBE0E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 cap="flat" cmpd="sng">
              <a:solidFill>
                <a:srgbClr val="BBE0E3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1" name="Oval 68"/>
            <p:cNvSpPr>
              <a:spLocks noChangeArrowheads="1"/>
            </p:cNvSpPr>
            <p:nvPr/>
          </p:nvSpPr>
          <p:spPr bwMode="auto">
            <a:xfrm>
              <a:off x="2102" y="2364"/>
              <a:ext cx="1522" cy="1501"/>
            </a:xfrm>
            <a:prstGeom prst="ellipse">
              <a:avLst/>
            </a:prstGeom>
            <a:noFill/>
            <a:ln w="57150">
              <a:solidFill>
                <a:srgbClr val="BBE0E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2" name="Freeform 69"/>
            <p:cNvSpPr>
              <a:spLocks/>
            </p:cNvSpPr>
            <p:nvPr/>
          </p:nvSpPr>
          <p:spPr bwMode="auto">
            <a:xfrm>
              <a:off x="2698" y="2674"/>
              <a:ext cx="233" cy="916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45" y="189"/>
                </a:cxn>
                <a:cxn ang="0">
                  <a:pos x="226" y="418"/>
                </a:cxn>
                <a:cxn ang="0">
                  <a:pos x="5" y="844"/>
                </a:cxn>
                <a:cxn ang="0">
                  <a:pos x="195" y="852"/>
                </a:cxn>
              </a:cxnLst>
              <a:rect l="0" t="0" r="r" b="b"/>
              <a:pathLst>
                <a:path w="233" h="916">
                  <a:moveTo>
                    <a:pt x="108" y="0"/>
                  </a:moveTo>
                  <a:cubicBezTo>
                    <a:pt x="66" y="59"/>
                    <a:pt x="25" y="119"/>
                    <a:pt x="45" y="189"/>
                  </a:cubicBezTo>
                  <a:cubicBezTo>
                    <a:pt x="65" y="259"/>
                    <a:pt x="233" y="309"/>
                    <a:pt x="226" y="418"/>
                  </a:cubicBezTo>
                  <a:cubicBezTo>
                    <a:pt x="219" y="527"/>
                    <a:pt x="10" y="772"/>
                    <a:pt x="5" y="844"/>
                  </a:cubicBezTo>
                  <a:cubicBezTo>
                    <a:pt x="0" y="916"/>
                    <a:pt x="163" y="851"/>
                    <a:pt x="195" y="852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" name="Freeform 70"/>
            <p:cNvSpPr>
              <a:spLocks/>
            </p:cNvSpPr>
            <p:nvPr/>
          </p:nvSpPr>
          <p:spPr bwMode="auto">
            <a:xfrm>
              <a:off x="2786" y="2664"/>
              <a:ext cx="233" cy="916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45" y="189"/>
                </a:cxn>
                <a:cxn ang="0">
                  <a:pos x="226" y="418"/>
                </a:cxn>
                <a:cxn ang="0">
                  <a:pos x="5" y="844"/>
                </a:cxn>
                <a:cxn ang="0">
                  <a:pos x="195" y="852"/>
                </a:cxn>
              </a:cxnLst>
              <a:rect l="0" t="0" r="r" b="b"/>
              <a:pathLst>
                <a:path w="233" h="916">
                  <a:moveTo>
                    <a:pt x="108" y="0"/>
                  </a:moveTo>
                  <a:cubicBezTo>
                    <a:pt x="66" y="59"/>
                    <a:pt x="25" y="119"/>
                    <a:pt x="45" y="189"/>
                  </a:cubicBezTo>
                  <a:cubicBezTo>
                    <a:pt x="65" y="259"/>
                    <a:pt x="233" y="309"/>
                    <a:pt x="226" y="418"/>
                  </a:cubicBezTo>
                  <a:cubicBezTo>
                    <a:pt x="219" y="527"/>
                    <a:pt x="10" y="772"/>
                    <a:pt x="5" y="844"/>
                  </a:cubicBezTo>
                  <a:cubicBezTo>
                    <a:pt x="0" y="916"/>
                    <a:pt x="163" y="851"/>
                    <a:pt x="195" y="852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4" name="Oval 71"/>
            <p:cNvSpPr>
              <a:spLocks noChangeArrowheads="1"/>
            </p:cNvSpPr>
            <p:nvPr/>
          </p:nvSpPr>
          <p:spPr bwMode="auto">
            <a:xfrm>
              <a:off x="2566" y="2912"/>
              <a:ext cx="112" cy="112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5" name="Oval 72"/>
            <p:cNvSpPr>
              <a:spLocks noChangeArrowheads="1"/>
            </p:cNvSpPr>
            <p:nvPr/>
          </p:nvSpPr>
          <p:spPr bwMode="auto">
            <a:xfrm>
              <a:off x="2830" y="3200"/>
              <a:ext cx="112" cy="112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6" name="Oval 73"/>
            <p:cNvSpPr>
              <a:spLocks noChangeArrowheads="1"/>
            </p:cNvSpPr>
            <p:nvPr/>
          </p:nvSpPr>
          <p:spPr bwMode="auto">
            <a:xfrm>
              <a:off x="2774" y="2592"/>
              <a:ext cx="112" cy="112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7" name="Oval 74"/>
            <p:cNvSpPr>
              <a:spLocks noChangeArrowheads="1"/>
            </p:cNvSpPr>
            <p:nvPr/>
          </p:nvSpPr>
          <p:spPr bwMode="auto">
            <a:xfrm>
              <a:off x="2966" y="3328"/>
              <a:ext cx="112" cy="112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8" name="Rectangle 75"/>
            <p:cNvSpPr>
              <a:spLocks noChangeArrowheads="1"/>
            </p:cNvSpPr>
            <p:nvPr/>
          </p:nvSpPr>
          <p:spPr bwMode="auto">
            <a:xfrm>
              <a:off x="2518" y="2672"/>
              <a:ext cx="128" cy="96"/>
            </a:xfrm>
            <a:prstGeom prst="rect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9" name="Rectangle 76"/>
            <p:cNvSpPr>
              <a:spLocks noChangeArrowheads="1"/>
            </p:cNvSpPr>
            <p:nvPr/>
          </p:nvSpPr>
          <p:spPr bwMode="auto">
            <a:xfrm>
              <a:off x="2566" y="3216"/>
              <a:ext cx="128" cy="96"/>
            </a:xfrm>
            <a:prstGeom prst="rect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0" name="Rectangle 77"/>
            <p:cNvSpPr>
              <a:spLocks noChangeArrowheads="1"/>
            </p:cNvSpPr>
            <p:nvPr/>
          </p:nvSpPr>
          <p:spPr bwMode="auto">
            <a:xfrm>
              <a:off x="2758" y="3376"/>
              <a:ext cx="128" cy="96"/>
            </a:xfrm>
            <a:prstGeom prst="rect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1" name="Rectangle 78"/>
            <p:cNvSpPr>
              <a:spLocks noChangeArrowheads="1"/>
            </p:cNvSpPr>
            <p:nvPr/>
          </p:nvSpPr>
          <p:spPr bwMode="auto">
            <a:xfrm>
              <a:off x="2998" y="2816"/>
              <a:ext cx="128" cy="96"/>
            </a:xfrm>
            <a:prstGeom prst="rect">
              <a:avLst/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2" name="AutoShape 79"/>
            <p:cNvSpPr>
              <a:spLocks noChangeArrowheads="1"/>
            </p:cNvSpPr>
            <p:nvPr/>
          </p:nvSpPr>
          <p:spPr bwMode="auto">
            <a:xfrm>
              <a:off x="2726" y="2992"/>
              <a:ext cx="160" cy="12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" name="AutoShape 80"/>
            <p:cNvSpPr>
              <a:spLocks noChangeArrowheads="1"/>
            </p:cNvSpPr>
            <p:nvPr/>
          </p:nvSpPr>
          <p:spPr bwMode="auto">
            <a:xfrm>
              <a:off x="2886" y="2608"/>
              <a:ext cx="160" cy="12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4" name="AutoShape 81"/>
            <p:cNvSpPr>
              <a:spLocks noChangeArrowheads="1"/>
            </p:cNvSpPr>
            <p:nvPr/>
          </p:nvSpPr>
          <p:spPr bwMode="auto">
            <a:xfrm>
              <a:off x="3014" y="3120"/>
              <a:ext cx="160" cy="12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5" name="AutoShape 82"/>
            <p:cNvSpPr>
              <a:spLocks noChangeArrowheads="1"/>
            </p:cNvSpPr>
            <p:nvPr/>
          </p:nvSpPr>
          <p:spPr bwMode="auto">
            <a:xfrm>
              <a:off x="2806" y="3504"/>
              <a:ext cx="160" cy="12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B0B7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7027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2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71461</TotalTime>
  <Words>692</Words>
  <Application>Microsoft Office PowerPoint</Application>
  <PresentationFormat>On-screen Show (4:3)</PresentationFormat>
  <Paragraphs>176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Default Design</vt:lpstr>
      <vt:lpstr>1_Default Design</vt:lpstr>
      <vt:lpstr>Blank Presentation</vt:lpstr>
      <vt:lpstr>2_blank</vt:lpstr>
      <vt:lpstr>2_Blank Presentation</vt:lpstr>
      <vt:lpstr>3_Blank Presentation</vt:lpstr>
      <vt:lpstr>Slide 1</vt:lpstr>
      <vt:lpstr>Slide 2</vt:lpstr>
      <vt:lpstr>Monogram: Core Capabilities</vt:lpstr>
      <vt:lpstr>New Monogram Biosciences  Virus Testing Capabilities</vt:lpstr>
      <vt:lpstr>Slide 5</vt:lpstr>
      <vt:lpstr>New Monogram Biosciences  Virus Testing Capabilities</vt:lpstr>
      <vt:lpstr>GenMark:  Respiratory Virus Panel</vt:lpstr>
      <vt:lpstr>Influenza Example: Hemagglutination Inhibition Assay vs.  Monogram Influenza Neutralization Assay</vt:lpstr>
      <vt:lpstr>Slide 9</vt:lpstr>
      <vt:lpstr>Respiratory Virus Entry and nAB Assay: Influenza Example</vt:lpstr>
      <vt:lpstr>Representative Anti-HA Antibody  Inhibition Curves (Rabbit Sera)</vt:lpstr>
      <vt:lpstr>Contact Information</vt:lpstr>
    </vt:vector>
  </TitlesOfParts>
  <Company>DPM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dpm_loaner</dc:creator>
  <cp:lastModifiedBy>Andrew Gale</cp:lastModifiedBy>
  <cp:revision>853</cp:revision>
  <cp:lastPrinted>2015-03-05T22:10:00Z</cp:lastPrinted>
  <dcterms:created xsi:type="dcterms:W3CDTF">2007-06-05T15:10:20Z</dcterms:created>
  <dcterms:modified xsi:type="dcterms:W3CDTF">2015-03-25T22:44:33Z</dcterms:modified>
</cp:coreProperties>
</file>