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1640" r:id="rId2"/>
    <p:sldId id="1625" r:id="rId3"/>
    <p:sldId id="1597" r:id="rId4"/>
    <p:sldId id="1623" r:id="rId5"/>
    <p:sldId id="1624" r:id="rId6"/>
    <p:sldId id="1622" r:id="rId7"/>
    <p:sldId id="1596" r:id="rId8"/>
  </p:sldIdLst>
  <p:sldSz cx="9144000" cy="6858000" type="screen4x3"/>
  <p:notesSz cx="7315200" cy="9601200"/>
  <p:embeddedFontLst>
    <p:embeddedFont>
      <p:font typeface="Helvetica" pitchFamily="34" charset="0"/>
      <p:regular r:id="rId11"/>
      <p:bold r:id="rId12"/>
      <p:italic r:id="rId13"/>
      <p:boldItalic r:id="rId14"/>
    </p:embeddedFont>
    <p:embeddedFont>
      <p:font typeface="Calibri" pitchFamily="34" charset="0"/>
      <p:regular r:id="rId15"/>
      <p:bold r:id="rId16"/>
      <p:italic r:id="rId17"/>
      <p:boldItalic r:id="rId18"/>
    </p:embeddedFont>
    <p:embeddedFont>
      <p:font typeface="ＭＳ Ｐゴシック" charset="-128"/>
      <p:regular r:id="rId19"/>
    </p:embeddedFont>
    <p:embeddedFont>
      <p:font typeface="Arial Unicode MS" pitchFamily="34" charset="-128"/>
      <p:regular r:id="rId20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8194"/>
    <a:srgbClr val="FCF78C"/>
    <a:srgbClr val="00ADEF"/>
    <a:srgbClr val="0092CC"/>
    <a:srgbClr val="B2B2B2"/>
    <a:srgbClr val="00A3B4"/>
    <a:srgbClr val="003399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163" autoAdjust="0"/>
    <p:restoredTop sz="83498" autoAdjust="0"/>
  </p:normalViewPr>
  <p:slideViewPr>
    <p:cSldViewPr snapToGrid="0">
      <p:cViewPr>
        <p:scale>
          <a:sx n="90" d="100"/>
          <a:sy n="90" d="100"/>
        </p:scale>
        <p:origin x="-1368" y="-72"/>
      </p:cViewPr>
      <p:guideLst>
        <p:guide orient="horz" pos="2592"/>
        <p:guide orient="horz" pos="81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-3816" y="-90"/>
      </p:cViewPr>
      <p:guideLst>
        <p:guide orient="horz" pos="3025"/>
        <p:guide pos="2304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23" Type="http://schemas.openxmlformats.org/officeDocument/2006/relationships/theme" Target="theme/theme1.xml"/><Relationship Id="rId10" Type="http://schemas.openxmlformats.org/officeDocument/2006/relationships/handoutMaster" Target="handoutMasters/handoutMaster1.xml"/><Relationship Id="rId19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4.fntdata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12" tIns="48406" rIns="96812" bIns="48406" numCol="1" anchor="t" anchorCtr="0" compatLnSpc="1">
            <a:prstTxWarp prst="textNoShape">
              <a:avLst/>
            </a:prstTxWarp>
          </a:bodyPr>
          <a:lstStyle>
            <a:lvl1pPr defTabSz="968233" eaLnBrk="0" hangingPunct="0">
              <a:defRPr sz="1300" b="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12" tIns="48406" rIns="96812" bIns="48406" numCol="1" anchor="t" anchorCtr="0" compatLnSpc="1">
            <a:prstTxWarp prst="textNoShape">
              <a:avLst/>
            </a:prstTxWarp>
          </a:bodyPr>
          <a:lstStyle>
            <a:lvl1pPr algn="r" defTabSz="968233" eaLnBrk="0" hangingPunct="0">
              <a:defRPr sz="1300" b="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12" tIns="48406" rIns="96812" bIns="48406" numCol="1" anchor="b" anchorCtr="0" compatLnSpc="1">
            <a:prstTxWarp prst="textNoShape">
              <a:avLst/>
            </a:prstTxWarp>
          </a:bodyPr>
          <a:lstStyle>
            <a:lvl1pPr defTabSz="968233" eaLnBrk="0" hangingPunct="0">
              <a:defRPr sz="1300" b="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12" tIns="48406" rIns="96812" bIns="48406" numCol="1" anchor="b" anchorCtr="0" compatLnSpc="1">
            <a:prstTxWarp prst="textNoShape">
              <a:avLst/>
            </a:prstTxWarp>
          </a:bodyPr>
          <a:lstStyle>
            <a:lvl1pPr algn="r" defTabSz="968233" eaLnBrk="0" hangingPunct="0">
              <a:defRPr sz="1300" b="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fld id="{F09E80FA-1CBE-4D81-9110-2AF7B48098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7997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731" tIns="48865" rIns="97731" bIns="48865" numCol="1" anchor="t" anchorCtr="0" compatLnSpc="1">
            <a:prstTxWarp prst="textNoShape">
              <a:avLst/>
            </a:prstTxWarp>
          </a:bodyPr>
          <a:lstStyle>
            <a:lvl1pPr defTabSz="976170" eaLnBrk="0" hangingPunct="0">
              <a:defRPr sz="1300" b="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731" tIns="48865" rIns="97731" bIns="48865" numCol="1" anchor="t" anchorCtr="0" compatLnSpc="1">
            <a:prstTxWarp prst="textNoShape">
              <a:avLst/>
            </a:prstTxWarp>
          </a:bodyPr>
          <a:lstStyle>
            <a:lvl1pPr algn="r" defTabSz="976170" eaLnBrk="0" hangingPunct="0">
              <a:defRPr sz="1300" b="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93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731" tIns="48865" rIns="97731" bIns="488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3363"/>
            <a:ext cx="3170238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731" tIns="48865" rIns="97731" bIns="48865" numCol="1" anchor="b" anchorCtr="0" compatLnSpc="1">
            <a:prstTxWarp prst="textNoShape">
              <a:avLst/>
            </a:prstTxWarp>
          </a:bodyPr>
          <a:lstStyle>
            <a:lvl1pPr defTabSz="976170" eaLnBrk="0" hangingPunct="0">
              <a:defRPr sz="1300" b="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95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3363"/>
            <a:ext cx="3170237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731" tIns="48865" rIns="97731" bIns="48865" numCol="1" anchor="b" anchorCtr="0" compatLnSpc="1">
            <a:prstTxWarp prst="textNoShape">
              <a:avLst/>
            </a:prstTxWarp>
          </a:bodyPr>
          <a:lstStyle>
            <a:lvl1pPr algn="r" defTabSz="976170" eaLnBrk="0" hangingPunct="0">
              <a:defRPr sz="1300" b="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fld id="{520670B6-AE1D-40DE-8C1F-0B632414F1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4150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762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76200"/>
            <a:ext cx="8382000" cy="601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76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76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</a:t>
            </a:r>
            <a:br>
              <a:rPr lang="en-US" smtClean="0"/>
            </a:br>
            <a:r>
              <a:rPr lang="en-US" smtClean="0"/>
              <a:t>Master title style</a:t>
            </a:r>
          </a:p>
        </p:txBody>
      </p:sp>
      <p:pic>
        <p:nvPicPr>
          <p:cNvPr id="1028" name="Picture 7"/>
          <p:cNvPicPr>
            <a:picLocks noChangeAspect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0" y="-1588"/>
            <a:ext cx="9144000" cy="142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10"/>
          <p:cNvPicPr>
            <a:picLocks noChangeAspect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90525" y="447675"/>
            <a:ext cx="172561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0" y="1344613"/>
            <a:ext cx="9144000" cy="7461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b="0" dirty="0"/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8610600" y="6583363"/>
            <a:ext cx="533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F4550823-78A7-4B89-8F19-88D68DADFFD2}" type="slidenum">
              <a:rPr lang="en-US" sz="1200">
                <a:latin typeface="Calibri" pitchFamily="34" charset="0"/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US" sz="120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</p:sldLayoutIdLst>
  <p:transition>
    <p:wipe dir="r"/>
  </p:transition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Arial Unicode MS" pitchFamily="34" charset="-128"/>
          <a:cs typeface="Arial Unicode MS" pitchFamily="34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Helvetica" pitchFamily="34" charset="0"/>
          <a:ea typeface="Arial Unicode MS" pitchFamily="34" charset="-128"/>
          <a:cs typeface="Arial Unicode MS" pitchFamily="34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Helvetica" pitchFamily="34" charset="0"/>
          <a:ea typeface="Arial Unicode MS" pitchFamily="34" charset="-128"/>
          <a:cs typeface="Arial Unicode MS" pitchFamily="34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Helvetica" pitchFamily="34" charset="0"/>
          <a:ea typeface="Arial Unicode MS" pitchFamily="34" charset="-128"/>
          <a:cs typeface="Arial Unicode MS" pitchFamily="34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Helvetica" pitchFamily="34" charset="0"/>
          <a:ea typeface="Arial Unicode MS" pitchFamily="34" charset="-128"/>
          <a:cs typeface="Arial Unicode MS" pitchFamily="34" charset="-128"/>
        </a:defRPr>
      </a:lvl5pPr>
      <a:lvl6pPr marL="457200" algn="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Helvetica" pitchFamily="34" charset="0"/>
          <a:ea typeface="ＭＳ Ｐゴシック" pitchFamily="80" charset="-128"/>
        </a:defRPr>
      </a:lvl6pPr>
      <a:lvl7pPr marL="914400" algn="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Helvetica" pitchFamily="34" charset="0"/>
          <a:ea typeface="ＭＳ Ｐゴシック" pitchFamily="80" charset="-128"/>
        </a:defRPr>
      </a:lvl7pPr>
      <a:lvl8pPr marL="1371600" algn="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Helvetica" pitchFamily="34" charset="0"/>
          <a:ea typeface="ＭＳ Ｐゴシック" pitchFamily="80" charset="-128"/>
        </a:defRPr>
      </a:lvl8pPr>
      <a:lvl9pPr marL="1828800" algn="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Helvetica" pitchFamily="34" charset="0"/>
          <a:ea typeface="ＭＳ Ｐゴシック" pitchFamily="8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C000"/>
        </a:buClr>
        <a:buChar char="•"/>
        <a:defRPr sz="3200">
          <a:solidFill>
            <a:schemeClr val="tx1"/>
          </a:solidFill>
          <a:latin typeface="Calibri" pitchFamily="34" charset="0"/>
          <a:ea typeface="Arial Unicode MS" pitchFamily="34" charset="-128"/>
          <a:cs typeface="Arial Unicode MS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 pitchFamily="34" charset="0"/>
          <a:ea typeface="Arial Unicode MS" pitchFamily="34" charset="-128"/>
          <a:cs typeface="Arial Unicode MS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ea typeface="Arial Unicode MS" pitchFamily="34" charset="-128"/>
          <a:cs typeface="Arial Unicode MS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ea typeface="Arial Unicode MS" pitchFamily="34" charset="-128"/>
          <a:cs typeface="Arial Unicode MS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ea typeface="Arial Unicode MS" pitchFamily="34" charset="-128"/>
          <a:cs typeface="Arial Unicode MS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6889" y="200705"/>
            <a:ext cx="7772400" cy="947737"/>
          </a:xfrm>
        </p:spPr>
        <p:txBody>
          <a:bodyPr/>
          <a:lstStyle/>
          <a:p>
            <a:pPr>
              <a:defRPr/>
            </a:pP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HIV Curative Strategies:</a:t>
            </a:r>
            <a:b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Research Priorities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-14501" y="1524004"/>
            <a:ext cx="7518390" cy="5338728"/>
            <a:chOff x="-14501" y="1524004"/>
            <a:chExt cx="7518390" cy="5338728"/>
          </a:xfrm>
        </p:grpSpPr>
        <p:pic>
          <p:nvPicPr>
            <p:cNvPr id="15362" name="Picture 2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009" t="5822" r="2154" b="2894"/>
            <a:stretch/>
          </p:blipFill>
          <p:spPr bwMode="auto">
            <a:xfrm>
              <a:off x="1625603" y="1524004"/>
              <a:ext cx="5878286" cy="49517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-14501" y="6524178"/>
              <a:ext cx="559800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err="1" smtClean="0"/>
                <a:t>Deeks</a:t>
              </a:r>
              <a:r>
                <a:rPr lang="en-US" b="0" dirty="0" smtClean="0"/>
                <a:t> S, et al., (2013) Nat Rev </a:t>
              </a:r>
              <a:r>
                <a:rPr lang="en-US" b="0" dirty="0" err="1" smtClean="0"/>
                <a:t>Immunol</a:t>
              </a:r>
              <a:r>
                <a:rPr lang="en-US" b="0" dirty="0" smtClean="0"/>
                <a:t>. 12(8): 607-614 </a:t>
              </a:r>
              <a:endParaRPr lang="en-US" b="0" dirty="0"/>
            </a:p>
          </p:txBody>
        </p:sp>
      </p:grpSp>
    </p:spTree>
    <p:extLst>
      <p:ext uri="{BB962C8B-B14F-4D97-AF65-F5344CB8AC3E}">
        <p14:creationId xmlns:p14="http://schemas.microsoft.com/office/powerpoint/2010/main" val="1474942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7861" y="157163"/>
            <a:ext cx="7772400" cy="947737"/>
          </a:xfrm>
        </p:spPr>
        <p:txBody>
          <a:bodyPr/>
          <a:lstStyle/>
          <a:p>
            <a:pPr>
              <a:defRPr/>
            </a:pP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HIV/AIDS Curative Treatment:</a:t>
            </a:r>
            <a:b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“Shock and Kill” Strategies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689" y="1598615"/>
            <a:ext cx="8737598" cy="4708525"/>
          </a:xfrm>
        </p:spPr>
        <p:txBody>
          <a:bodyPr>
            <a:noAutofit/>
          </a:bodyPr>
          <a:lstStyle/>
          <a:p>
            <a:pPr indent="228600" algn="l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sz="2000" u="sng" dirty="0" smtClean="0">
                <a:solidFill>
                  <a:srgbClr val="002060"/>
                </a:solidFill>
              </a:rPr>
              <a:t>SHOCK</a:t>
            </a:r>
            <a:r>
              <a:rPr lang="en-US" sz="2000" dirty="0" smtClean="0">
                <a:solidFill>
                  <a:srgbClr val="002060"/>
                </a:solidFill>
              </a:rPr>
              <a:t>: Re-activation of HIV-1 replication in latent resting memory T-cells</a:t>
            </a:r>
          </a:p>
          <a:p>
            <a:pPr lvl="1" indent="228600" algn="l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002060"/>
                </a:solidFill>
              </a:rPr>
              <a:t>Chromatin remodeling: </a:t>
            </a:r>
            <a:r>
              <a:rPr lang="en-US" sz="2000" dirty="0" err="1" smtClean="0">
                <a:solidFill>
                  <a:srgbClr val="002060"/>
                </a:solidFill>
              </a:rPr>
              <a:t>HDACi</a:t>
            </a:r>
            <a:r>
              <a:rPr lang="en-US" sz="2000" dirty="0" smtClean="0">
                <a:solidFill>
                  <a:srgbClr val="002060"/>
                </a:solidFill>
              </a:rPr>
              <a:t> (</a:t>
            </a:r>
            <a:r>
              <a:rPr lang="en-US" sz="2000" dirty="0" err="1" smtClean="0">
                <a:solidFill>
                  <a:srgbClr val="002060"/>
                </a:solidFill>
              </a:rPr>
              <a:t>vorinostat</a:t>
            </a:r>
            <a:r>
              <a:rPr lang="en-US" sz="2000" dirty="0" smtClean="0">
                <a:solidFill>
                  <a:srgbClr val="002060"/>
                </a:solidFill>
              </a:rPr>
              <a:t>, </a:t>
            </a:r>
            <a:r>
              <a:rPr lang="en-US" sz="2000" dirty="0" err="1" smtClean="0">
                <a:solidFill>
                  <a:srgbClr val="002060"/>
                </a:solidFill>
              </a:rPr>
              <a:t>panobinostat</a:t>
            </a:r>
            <a:r>
              <a:rPr lang="en-US" sz="2000" dirty="0" smtClean="0">
                <a:solidFill>
                  <a:srgbClr val="002060"/>
                </a:solidFill>
              </a:rPr>
              <a:t>, </a:t>
            </a:r>
            <a:r>
              <a:rPr lang="en-US" sz="2000" dirty="0" err="1" smtClean="0">
                <a:solidFill>
                  <a:srgbClr val="002060"/>
                </a:solidFill>
              </a:rPr>
              <a:t>romidepsin</a:t>
            </a:r>
            <a:r>
              <a:rPr lang="en-US" sz="2000" dirty="0" smtClean="0">
                <a:solidFill>
                  <a:srgbClr val="002060"/>
                </a:solidFill>
              </a:rPr>
              <a:t>)</a:t>
            </a:r>
          </a:p>
          <a:p>
            <a:pPr lvl="1" indent="228600" algn="l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l-GR" sz="2000" dirty="0" smtClean="0">
                <a:solidFill>
                  <a:srgbClr val="002060"/>
                </a:solidFill>
              </a:rPr>
              <a:t>γ</a:t>
            </a:r>
            <a:r>
              <a:rPr lang="en-US" sz="2000" dirty="0" smtClean="0">
                <a:solidFill>
                  <a:srgbClr val="002060"/>
                </a:solidFill>
              </a:rPr>
              <a:t>-chain cytokines: IL-2, IL-7</a:t>
            </a:r>
          </a:p>
          <a:p>
            <a:pPr lvl="1" indent="228600" algn="l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002060"/>
                </a:solidFill>
              </a:rPr>
              <a:t>Protein kinase C (PKC) activators: bryostatin-1, </a:t>
            </a:r>
            <a:r>
              <a:rPr lang="en-US" sz="2000" dirty="0" err="1" smtClean="0">
                <a:solidFill>
                  <a:srgbClr val="002060"/>
                </a:solidFill>
              </a:rPr>
              <a:t>prostratin</a:t>
            </a:r>
            <a:endParaRPr lang="en-US" sz="2000" dirty="0">
              <a:solidFill>
                <a:srgbClr val="002060"/>
              </a:solidFill>
            </a:endParaRPr>
          </a:p>
          <a:p>
            <a:pPr lvl="1" indent="228600" algn="l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002060"/>
                </a:solidFill>
              </a:rPr>
              <a:t>Transcriptional activators: NF</a:t>
            </a:r>
            <a:r>
              <a:rPr lang="el-GR" sz="2000" dirty="0" smtClean="0">
                <a:solidFill>
                  <a:srgbClr val="002060"/>
                </a:solidFill>
              </a:rPr>
              <a:t>κ</a:t>
            </a:r>
            <a:r>
              <a:rPr lang="en-US" sz="2000" dirty="0" smtClean="0">
                <a:solidFill>
                  <a:srgbClr val="002060"/>
                </a:solidFill>
              </a:rPr>
              <a:t>B  activators, </a:t>
            </a:r>
            <a:r>
              <a:rPr lang="en-US" sz="2000" dirty="0" err="1" smtClean="0">
                <a:solidFill>
                  <a:srgbClr val="002060"/>
                </a:solidFill>
              </a:rPr>
              <a:t>farnesyl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transferase</a:t>
            </a:r>
            <a:r>
              <a:rPr lang="en-US" sz="2000" dirty="0" smtClean="0">
                <a:solidFill>
                  <a:srgbClr val="002060"/>
                </a:solidFill>
              </a:rPr>
              <a:t> inhibitors</a:t>
            </a:r>
            <a:endParaRPr lang="en-US" sz="2000" dirty="0">
              <a:solidFill>
                <a:srgbClr val="002060"/>
              </a:solidFill>
            </a:endParaRPr>
          </a:p>
          <a:p>
            <a:pPr indent="228600" algn="l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sz="2000" u="sng" dirty="0" smtClean="0">
                <a:solidFill>
                  <a:srgbClr val="002060"/>
                </a:solidFill>
              </a:rPr>
              <a:t>KILL</a:t>
            </a:r>
            <a:r>
              <a:rPr lang="en-US" sz="2000" dirty="0" smtClean="0">
                <a:solidFill>
                  <a:srgbClr val="002060"/>
                </a:solidFill>
              </a:rPr>
              <a:t>: HIV specific T-cell activation</a:t>
            </a:r>
          </a:p>
          <a:p>
            <a:pPr lvl="1" indent="228600" algn="l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002060"/>
                </a:solidFill>
              </a:rPr>
              <a:t>CD4 helper &amp; CD8 T-effector cell killing: Immune checkpoint modulators</a:t>
            </a:r>
          </a:p>
          <a:p>
            <a:pPr lvl="1" indent="228600" algn="l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002060"/>
                </a:solidFill>
              </a:rPr>
              <a:t>Viral vaccines (CMV vectors that express HIV proteins)</a:t>
            </a:r>
          </a:p>
          <a:p>
            <a:pPr lvl="1" indent="228600" algn="l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rgbClr val="002060"/>
                </a:solidFill>
              </a:rPr>
              <a:t>Antibody drug conjugates (ADC)</a:t>
            </a:r>
          </a:p>
          <a:p>
            <a:pPr indent="228600" algn="l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sz="2000" dirty="0" err="1" smtClean="0">
                <a:solidFill>
                  <a:srgbClr val="002060"/>
                </a:solidFill>
              </a:rPr>
              <a:t>cART</a:t>
            </a:r>
            <a:r>
              <a:rPr lang="en-US" sz="2000" dirty="0" smtClean="0">
                <a:solidFill>
                  <a:srgbClr val="002060"/>
                </a:solidFill>
              </a:rPr>
              <a:t>: combination antiretroviral therapy</a:t>
            </a:r>
          </a:p>
          <a:p>
            <a:pPr lvl="1" indent="228600" algn="l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002060"/>
                </a:solidFill>
              </a:rPr>
              <a:t>Inhibitors of HIV entry and integration</a:t>
            </a:r>
          </a:p>
          <a:p>
            <a:pPr indent="228600" algn="l">
              <a:spcBef>
                <a:spcPts val="1200"/>
              </a:spcBef>
              <a:buFont typeface="Arial" pitchFamily="34" charset="0"/>
              <a:buChar char="•"/>
              <a:defRPr/>
            </a:pPr>
            <a:endParaRPr lang="en-US" sz="2000" dirty="0" smtClean="0">
              <a:solidFill>
                <a:srgbClr val="002060"/>
              </a:solidFill>
            </a:endParaRPr>
          </a:p>
          <a:p>
            <a:pPr algn="l">
              <a:spcBef>
                <a:spcPts val="1200"/>
              </a:spcBef>
              <a:buFont typeface="Arial" pitchFamily="34" charset="0"/>
              <a:buChar char="•"/>
              <a:defRPr/>
            </a:pPr>
            <a:endParaRPr 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473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7861" y="157163"/>
            <a:ext cx="7772400" cy="947737"/>
          </a:xfrm>
        </p:spPr>
        <p:txBody>
          <a:bodyPr/>
          <a:lstStyle/>
          <a:p>
            <a:pPr>
              <a:defRPr/>
            </a:pP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HIV/AIDS Curative Treatment:</a:t>
            </a:r>
            <a:b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“Shock and Kill” Assays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689" y="1613129"/>
            <a:ext cx="8737598" cy="4708525"/>
          </a:xfrm>
        </p:spPr>
        <p:txBody>
          <a:bodyPr>
            <a:noAutofit/>
          </a:bodyPr>
          <a:lstStyle/>
          <a:p>
            <a:pPr indent="228600" algn="l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200" dirty="0" smtClean="0">
                <a:solidFill>
                  <a:srgbClr val="002060"/>
                </a:solidFill>
              </a:rPr>
              <a:t>SHOCK Assays:</a:t>
            </a:r>
          </a:p>
          <a:p>
            <a:pPr lvl="1" indent="228600" algn="l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200" dirty="0" smtClean="0">
                <a:solidFill>
                  <a:srgbClr val="002060"/>
                </a:solidFill>
              </a:rPr>
              <a:t>HIV RNA expression</a:t>
            </a:r>
          </a:p>
          <a:p>
            <a:pPr lvl="2" indent="228600" algn="l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200" dirty="0" smtClean="0">
                <a:solidFill>
                  <a:srgbClr val="002060"/>
                </a:solidFill>
              </a:rPr>
              <a:t>Genomic vs multiply spliced RNA</a:t>
            </a:r>
          </a:p>
          <a:p>
            <a:pPr lvl="2" indent="228600" algn="l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200" dirty="0">
                <a:solidFill>
                  <a:srgbClr val="002060"/>
                </a:solidFill>
              </a:rPr>
              <a:t>P</a:t>
            </a:r>
            <a:r>
              <a:rPr lang="en-US" sz="2200" dirty="0" smtClean="0">
                <a:solidFill>
                  <a:srgbClr val="002060"/>
                </a:solidFill>
              </a:rPr>
              <a:t>lasma vs cell-associated RNA</a:t>
            </a:r>
          </a:p>
          <a:p>
            <a:pPr lvl="1" indent="228600" algn="l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200" dirty="0" smtClean="0">
                <a:solidFill>
                  <a:srgbClr val="002060"/>
                </a:solidFill>
              </a:rPr>
              <a:t>HIV protein expression, virus production/infection (Flow </a:t>
            </a:r>
            <a:r>
              <a:rPr lang="en-US" sz="2200" dirty="0" err="1" smtClean="0">
                <a:solidFill>
                  <a:srgbClr val="002060"/>
                </a:solidFill>
              </a:rPr>
              <a:t>cytometry</a:t>
            </a:r>
            <a:r>
              <a:rPr lang="en-US" sz="2200" dirty="0" smtClean="0">
                <a:solidFill>
                  <a:srgbClr val="002060"/>
                </a:solidFill>
              </a:rPr>
              <a:t>, ELISA, reporter viruses)</a:t>
            </a:r>
            <a:endParaRPr lang="en-US" sz="2200" dirty="0">
              <a:solidFill>
                <a:srgbClr val="002060"/>
              </a:solidFill>
            </a:endParaRPr>
          </a:p>
          <a:p>
            <a:pPr indent="228600" algn="l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200" dirty="0" smtClean="0">
                <a:solidFill>
                  <a:srgbClr val="002060"/>
                </a:solidFill>
              </a:rPr>
              <a:t>KILL Assays:</a:t>
            </a:r>
          </a:p>
          <a:p>
            <a:pPr lvl="1" algn="l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200" dirty="0">
                <a:solidFill>
                  <a:srgbClr val="002060"/>
                </a:solidFill>
              </a:rPr>
              <a:t> </a:t>
            </a:r>
            <a:r>
              <a:rPr lang="en-US" sz="2200" dirty="0" smtClean="0">
                <a:solidFill>
                  <a:srgbClr val="002060"/>
                </a:solidFill>
              </a:rPr>
              <a:t>CTL killing: reduction in HIV proteins or reporters or RNA expression</a:t>
            </a:r>
          </a:p>
          <a:p>
            <a:pPr algn="l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200" dirty="0">
                <a:solidFill>
                  <a:srgbClr val="002060"/>
                </a:solidFill>
              </a:rPr>
              <a:t> </a:t>
            </a:r>
            <a:r>
              <a:rPr lang="en-US" sz="2200" dirty="0" smtClean="0">
                <a:solidFill>
                  <a:srgbClr val="002060"/>
                </a:solidFill>
              </a:rPr>
              <a:t>Reservoir Depletion Assays:</a:t>
            </a:r>
          </a:p>
          <a:p>
            <a:pPr lvl="1" algn="l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200" dirty="0">
                <a:solidFill>
                  <a:srgbClr val="002060"/>
                </a:solidFill>
              </a:rPr>
              <a:t> </a:t>
            </a:r>
            <a:r>
              <a:rPr lang="en-US" sz="2200" dirty="0" smtClean="0">
                <a:solidFill>
                  <a:srgbClr val="002060"/>
                </a:solidFill>
              </a:rPr>
              <a:t>Direct: viral outgrowth assays (under-estimate), HIV DNA (over-estimate)</a:t>
            </a:r>
          </a:p>
          <a:p>
            <a:pPr lvl="1" algn="l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200" dirty="0">
                <a:solidFill>
                  <a:srgbClr val="002060"/>
                </a:solidFill>
              </a:rPr>
              <a:t> </a:t>
            </a:r>
            <a:r>
              <a:rPr lang="en-US" sz="2200" dirty="0" smtClean="0">
                <a:solidFill>
                  <a:srgbClr val="002060"/>
                </a:solidFill>
              </a:rPr>
              <a:t>Indirect (biomarker): HIV expression profiles, gene signatures, </a:t>
            </a:r>
          </a:p>
          <a:p>
            <a:pPr lvl="1" algn="l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200" dirty="0">
                <a:solidFill>
                  <a:srgbClr val="002060"/>
                </a:solidFill>
              </a:rPr>
              <a:t> </a:t>
            </a:r>
            <a:r>
              <a:rPr lang="en-US" sz="2200" dirty="0" smtClean="0">
                <a:solidFill>
                  <a:srgbClr val="002060"/>
                </a:solidFill>
              </a:rPr>
              <a:t>Cytokine expression: Flow </a:t>
            </a:r>
            <a:r>
              <a:rPr lang="en-US" sz="2200" dirty="0" err="1" smtClean="0">
                <a:solidFill>
                  <a:srgbClr val="002060"/>
                </a:solidFill>
              </a:rPr>
              <a:t>cytometry</a:t>
            </a:r>
            <a:r>
              <a:rPr lang="en-US" sz="2200" dirty="0" smtClean="0">
                <a:solidFill>
                  <a:srgbClr val="002060"/>
                </a:solidFill>
              </a:rPr>
              <a:t>, ELISA, </a:t>
            </a:r>
            <a:endParaRPr lang="en-US" sz="2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60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378" y="249502"/>
            <a:ext cx="7772400" cy="839067"/>
          </a:xfrm>
        </p:spPr>
        <p:txBody>
          <a:bodyPr/>
          <a:lstStyle/>
          <a:p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HIV Curative Strategy Assays: </a:t>
            </a:r>
            <a:b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Viral Outgrowth Assays</a:t>
            </a:r>
            <a:endParaRPr lang="en-US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01956" y="1663834"/>
            <a:ext cx="8540088" cy="4708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buFont typeface="Calibri" pitchFamily="34" charset="0"/>
              <a:buChar char="•"/>
            </a:pPr>
            <a:r>
              <a:rPr lang="en-US" sz="2200" b="0" u="sng" kern="0" dirty="0" smtClean="0">
                <a:solidFill>
                  <a:schemeClr val="accent1">
                    <a:lumMod val="50000"/>
                  </a:schemeClr>
                </a:solidFill>
              </a:rPr>
              <a:t>Statement of Use</a:t>
            </a:r>
            <a:r>
              <a:rPr lang="en-US" sz="2200" b="0" kern="0" dirty="0" smtClean="0">
                <a:solidFill>
                  <a:schemeClr val="accent1">
                    <a:lumMod val="50000"/>
                  </a:schemeClr>
                </a:solidFill>
              </a:rPr>
              <a:t>: Virus outgrowth assays (Q-VOA) that quantify the size of the latent HIV-1 reservoir pre- and post-treatment with potential curative therapies (e.g. HDAC inhibitors).     </a:t>
            </a:r>
          </a:p>
          <a:p>
            <a:pPr>
              <a:buFont typeface="Calibri" pitchFamily="34" charset="0"/>
              <a:buChar char="•"/>
            </a:pPr>
            <a:r>
              <a:rPr lang="en-US" sz="2200" b="0" u="sng" kern="0" dirty="0" smtClean="0">
                <a:solidFill>
                  <a:schemeClr val="accent1">
                    <a:lumMod val="50000"/>
                  </a:schemeClr>
                </a:solidFill>
              </a:rPr>
              <a:t>Application</a:t>
            </a:r>
            <a:r>
              <a:rPr lang="en-US" sz="2200" b="0" kern="0" dirty="0" smtClean="0">
                <a:solidFill>
                  <a:schemeClr val="accent1">
                    <a:lumMod val="50000"/>
                  </a:schemeClr>
                </a:solidFill>
              </a:rPr>
              <a:t>: Support clinical development of HIV-1 curative therapies in patient populations that have achieved long term suppression of viral replication.      </a:t>
            </a:r>
          </a:p>
          <a:p>
            <a:pPr>
              <a:buFont typeface="Calibri" pitchFamily="34" charset="0"/>
              <a:buChar char="•"/>
            </a:pPr>
            <a:r>
              <a:rPr lang="en-US" sz="2200" b="0" u="sng" kern="0" dirty="0" smtClean="0">
                <a:solidFill>
                  <a:schemeClr val="accent1">
                    <a:lumMod val="50000"/>
                  </a:schemeClr>
                </a:solidFill>
              </a:rPr>
              <a:t>Status</a:t>
            </a:r>
            <a:r>
              <a:rPr lang="en-US" sz="2200" b="0" kern="0" dirty="0" smtClean="0">
                <a:solidFill>
                  <a:schemeClr val="accent1">
                    <a:lumMod val="50000"/>
                  </a:schemeClr>
                </a:solidFill>
              </a:rPr>
              <a:t>: Currently supporting </a:t>
            </a:r>
            <a:r>
              <a:rPr lang="en-US" sz="2200" b="0" kern="0" dirty="0" err="1" smtClean="0">
                <a:solidFill>
                  <a:schemeClr val="accent1">
                    <a:lumMod val="50000"/>
                  </a:schemeClr>
                </a:solidFill>
              </a:rPr>
              <a:t>pharma</a:t>
            </a:r>
            <a:r>
              <a:rPr lang="en-US" sz="2200" b="0" kern="0" dirty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en-US" sz="2200" b="0" kern="0" dirty="0" smtClean="0">
                <a:solidFill>
                  <a:schemeClr val="accent1">
                    <a:lumMod val="50000"/>
                  </a:schemeClr>
                </a:solidFill>
              </a:rPr>
              <a:t>sponsored clinical investigations of curative therapies.  Awarded 2 NIH grant applications to fund support of assay enhancements and automation.</a:t>
            </a:r>
            <a:endParaRPr lang="en-US" sz="2200" b="0" u="sng" kern="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Calibri" pitchFamily="34" charset="0"/>
              <a:buChar char="•"/>
            </a:pPr>
            <a:r>
              <a:rPr lang="en-US" sz="2200" b="0" u="sng" kern="0" dirty="0" smtClean="0">
                <a:solidFill>
                  <a:schemeClr val="accent1">
                    <a:lumMod val="50000"/>
                  </a:schemeClr>
                </a:solidFill>
              </a:rPr>
              <a:t>Client Support</a:t>
            </a:r>
            <a:r>
              <a:rPr lang="en-US" sz="2200" b="0" kern="0" dirty="0" smtClean="0">
                <a:solidFill>
                  <a:schemeClr val="accent1">
                    <a:lumMod val="50000"/>
                  </a:schemeClr>
                </a:solidFill>
              </a:rPr>
              <a:t>: Primary testing opportunity is support of HIV curative strategy (functional cure) efforts.  Future potential patient management applications are uncertain at this time.</a:t>
            </a:r>
          </a:p>
        </p:txBody>
      </p:sp>
    </p:spTree>
    <p:extLst>
      <p:ext uri="{BB962C8B-B14F-4D97-AF65-F5344CB8AC3E}">
        <p14:creationId xmlns:p14="http://schemas.microsoft.com/office/powerpoint/2010/main" val="3774344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378" y="249502"/>
            <a:ext cx="7772400" cy="839067"/>
          </a:xfrm>
        </p:spPr>
        <p:txBody>
          <a:bodyPr/>
          <a:lstStyle/>
          <a:p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HIV Curative Strategy Assays: </a:t>
            </a:r>
            <a:b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Cytotoxic T-cell Killing Assay</a:t>
            </a:r>
            <a:endParaRPr lang="en-US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01956" y="1663834"/>
            <a:ext cx="8540088" cy="4708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buFont typeface="Calibri" pitchFamily="34" charset="0"/>
              <a:buChar char="•"/>
            </a:pPr>
            <a:r>
              <a:rPr lang="en-US" sz="2200" b="0" u="sng" kern="0" dirty="0" smtClean="0">
                <a:solidFill>
                  <a:schemeClr val="accent1">
                    <a:lumMod val="50000"/>
                  </a:schemeClr>
                </a:solidFill>
              </a:rPr>
              <a:t>Statement of Use</a:t>
            </a:r>
            <a:r>
              <a:rPr lang="en-US" sz="2200" b="0" kern="0" dirty="0" smtClean="0">
                <a:solidFill>
                  <a:schemeClr val="accent1">
                    <a:lumMod val="50000"/>
                  </a:schemeClr>
                </a:solidFill>
              </a:rPr>
              <a:t>: Cytotoxic T-cell assay that quantifies effector T-cell killing of HIV infected cells.     </a:t>
            </a:r>
          </a:p>
          <a:p>
            <a:pPr>
              <a:buFont typeface="Calibri" pitchFamily="34" charset="0"/>
              <a:buChar char="•"/>
            </a:pPr>
            <a:r>
              <a:rPr lang="en-US" sz="2200" b="0" u="sng" kern="0" dirty="0" smtClean="0">
                <a:solidFill>
                  <a:schemeClr val="accent1">
                    <a:lumMod val="50000"/>
                  </a:schemeClr>
                </a:solidFill>
              </a:rPr>
              <a:t>Application</a:t>
            </a:r>
            <a:r>
              <a:rPr lang="en-US" sz="2200" b="0" kern="0" dirty="0" smtClean="0">
                <a:solidFill>
                  <a:schemeClr val="accent1">
                    <a:lumMod val="50000"/>
                  </a:schemeClr>
                </a:solidFill>
              </a:rPr>
              <a:t>: Support clinical development of antibody mediated T-cell therapies that induce killing of HIV infected cells     </a:t>
            </a:r>
          </a:p>
          <a:p>
            <a:pPr>
              <a:buFont typeface="Calibri" pitchFamily="34" charset="0"/>
              <a:buChar char="•"/>
            </a:pPr>
            <a:r>
              <a:rPr lang="en-US" sz="2200" b="0" u="sng" kern="0" dirty="0" smtClean="0">
                <a:solidFill>
                  <a:schemeClr val="accent1">
                    <a:lumMod val="50000"/>
                  </a:schemeClr>
                </a:solidFill>
              </a:rPr>
              <a:t>Status</a:t>
            </a:r>
            <a:r>
              <a:rPr lang="en-US" sz="2200" b="0" kern="0" dirty="0" smtClean="0">
                <a:solidFill>
                  <a:schemeClr val="accent1">
                    <a:lumMod val="50000"/>
                  </a:schemeClr>
                </a:solidFill>
              </a:rPr>
              <a:t>: In preliminary discussions to develop standardized, high-throughput methods to measure T-cell killing of HIV infected cells.</a:t>
            </a:r>
            <a:endParaRPr lang="en-US" sz="2200" b="0" u="sng" kern="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Calibri" pitchFamily="34" charset="0"/>
              <a:buChar char="•"/>
            </a:pPr>
            <a:r>
              <a:rPr lang="en-US" sz="2200" b="0" u="sng" kern="0" dirty="0" smtClean="0">
                <a:solidFill>
                  <a:schemeClr val="accent1">
                    <a:lumMod val="50000"/>
                  </a:schemeClr>
                </a:solidFill>
              </a:rPr>
              <a:t>Client Support</a:t>
            </a:r>
            <a:r>
              <a:rPr lang="en-US" sz="2200" b="0" kern="0" dirty="0" smtClean="0">
                <a:solidFill>
                  <a:schemeClr val="accent1">
                    <a:lumMod val="50000"/>
                  </a:schemeClr>
                </a:solidFill>
              </a:rPr>
              <a:t>: Primary testing opportunity is support of HIV curative strategy (functional cure) efforts.  Future potential patient management applications are uncertain at this time</a:t>
            </a:r>
            <a:r>
              <a:rPr lang="en-US" sz="2200" b="0" kern="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9209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8316" y="105228"/>
            <a:ext cx="7772400" cy="1143000"/>
          </a:xfrm>
        </p:spPr>
        <p:txBody>
          <a:bodyPr/>
          <a:lstStyle/>
          <a:p>
            <a:r>
              <a:rPr lang="en-US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VeraTag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Proteomics Platform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057" y="1607511"/>
            <a:ext cx="9013370" cy="5020104"/>
          </a:xfrm>
        </p:spPr>
        <p:txBody>
          <a:bodyPr>
            <a:noAutofit/>
          </a:bodyPr>
          <a:lstStyle/>
          <a:p>
            <a:pPr>
              <a:buClr>
                <a:srgbClr val="FF9900"/>
              </a:buClr>
            </a:pPr>
            <a:r>
              <a:rPr lang="en-US" sz="2400" dirty="0" smtClean="0">
                <a:solidFill>
                  <a:srgbClr val="002060"/>
                </a:solidFill>
              </a:rPr>
              <a:t>Accurate quantification of immune checkpoint receptors, ligands and </a:t>
            </a:r>
            <a:r>
              <a:rPr lang="en-US" sz="2400" u="sng" dirty="0" smtClean="0">
                <a:solidFill>
                  <a:srgbClr val="002060"/>
                </a:solidFill>
              </a:rPr>
              <a:t>complexes</a:t>
            </a:r>
            <a:r>
              <a:rPr lang="en-US" sz="2400" dirty="0" smtClean="0">
                <a:solidFill>
                  <a:srgbClr val="002060"/>
                </a:solidFill>
              </a:rPr>
              <a:t> (e.g. CTLA-1, B7, PD-1, PD-L1, OX40, OX40-L, TRAF)</a:t>
            </a:r>
          </a:p>
          <a:p>
            <a:pPr>
              <a:buClr>
                <a:srgbClr val="FF9900"/>
              </a:buClr>
            </a:pPr>
            <a:r>
              <a:rPr lang="en-US" sz="2400" dirty="0" smtClean="0">
                <a:solidFill>
                  <a:srgbClr val="002060"/>
                </a:solidFill>
              </a:rPr>
              <a:t>Patented dual antibody detection method; more sensitive and specific than IHC, ELISA, Flow </a:t>
            </a:r>
            <a:r>
              <a:rPr lang="en-US" sz="2400" dirty="0" err="1" smtClean="0">
                <a:solidFill>
                  <a:srgbClr val="002060"/>
                </a:solidFill>
              </a:rPr>
              <a:t>Cyt</a:t>
            </a:r>
            <a:endParaRPr lang="en-US" sz="2400" dirty="0" smtClean="0">
              <a:solidFill>
                <a:srgbClr val="002060"/>
              </a:solidFill>
            </a:endParaRPr>
          </a:p>
          <a:p>
            <a:pPr>
              <a:buClr>
                <a:srgbClr val="FF9900"/>
              </a:buClr>
            </a:pPr>
            <a:r>
              <a:rPr lang="en-US" sz="2400" dirty="0" smtClean="0">
                <a:solidFill>
                  <a:srgbClr val="002060"/>
                </a:solidFill>
              </a:rPr>
              <a:t>Adaptable to the detection of any protein or protein complex</a:t>
            </a:r>
          </a:p>
          <a:p>
            <a:pPr>
              <a:buClr>
                <a:srgbClr val="FF9900"/>
              </a:buClr>
            </a:pPr>
            <a:endParaRPr lang="en-US" sz="24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134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6889" y="215219"/>
            <a:ext cx="7772400" cy="947737"/>
          </a:xfrm>
        </p:spPr>
        <p:txBody>
          <a:bodyPr/>
          <a:lstStyle/>
          <a:p>
            <a:pPr>
              <a:defRPr/>
            </a:pP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HIV/AIDS Curative Treatment Efforts</a:t>
            </a:r>
            <a:b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at Monogram Biosciences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6397" y="1522694"/>
            <a:ext cx="8302173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Clr>
                <a:srgbClr val="FFC000"/>
              </a:buClr>
              <a:buFont typeface="Calibri" panose="020F0502020204030204" pitchFamily="34" charset="0"/>
              <a:buChar char="•"/>
            </a:pP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Monogram Biosciences is highly-proficient in developing validated, </a:t>
            </a: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high complexity and high throughput antiviral drug resistance </a:t>
            </a: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assays. </a:t>
            </a: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Notably</a:t>
            </a: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Monogram offers a comprehensive portfolio of cell-based </a:t>
            </a: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infectivity assays that measure </a:t>
            </a: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susceptibility </a:t>
            </a: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antiviral compounds </a:t>
            </a: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and antibodies that </a:t>
            </a: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target various stages of viral replication.</a:t>
            </a:r>
          </a:p>
          <a:p>
            <a:pPr marL="342900" lvl="0" indent="-342900">
              <a:buClr>
                <a:srgbClr val="FFC000"/>
              </a:buClr>
              <a:buFont typeface="Calibri" panose="020F0502020204030204" pitchFamily="34" charset="0"/>
              <a:buChar char="•"/>
            </a:pPr>
            <a:endParaRPr lang="en-US" sz="20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buClr>
                <a:srgbClr val="FFC000"/>
              </a:buClr>
              <a:buFont typeface="Calibri" panose="020F0502020204030204" pitchFamily="34" charset="0"/>
              <a:buChar char="•"/>
            </a:pP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Monogram has a dedicated interest in developing assays to support the growing Curative Strategy effort.  Currently, </a:t>
            </a: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Monogram performs a conventional Quantitative Viral </a:t>
            </a: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Outgrowth </a:t>
            </a: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Assay (Q-VOA).  </a:t>
            </a:r>
          </a:p>
          <a:p>
            <a:pPr marL="342900" lvl="0" indent="-342900">
              <a:buClr>
                <a:srgbClr val="FFC000"/>
              </a:buClr>
              <a:buFont typeface="Calibri" panose="020F0502020204030204" pitchFamily="34" charset="0"/>
              <a:buChar char="•"/>
            </a:pPr>
            <a:endParaRPr lang="en-US" sz="20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buClr>
                <a:srgbClr val="FFC000"/>
              </a:buClr>
              <a:buFont typeface="Calibri" panose="020F0502020204030204" pitchFamily="34" charset="0"/>
              <a:buChar char="•"/>
            </a:pP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On July 15, Monogram was awarded two NIH/NIAID grants to support efforts to improve/simplify and automate the Q-VOA and to develop novel approaches for quantifying the HIV latent reservoir.</a:t>
            </a:r>
          </a:p>
          <a:p>
            <a:pPr marL="342900" lvl="0" indent="-342900">
              <a:buClr>
                <a:srgbClr val="FFC000"/>
              </a:buClr>
              <a:buFont typeface="Calibri" panose="020F0502020204030204" pitchFamily="34" charset="0"/>
              <a:buChar char="•"/>
            </a:pPr>
            <a:endParaRPr lang="en-US" sz="20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Clr>
                <a:srgbClr val="FFC000"/>
              </a:buClr>
              <a:buFont typeface="Calibri" panose="020F0502020204030204" pitchFamily="34" charset="0"/>
              <a:buChar char="•"/>
            </a:pP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Recognized </a:t>
            </a: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as having the ability to </a:t>
            </a: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standardize and automate </a:t>
            </a: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Curative Strategy </a:t>
            </a: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assays,  Monogram </a:t>
            </a: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scientists </a:t>
            </a: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contribute </a:t>
            </a: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to the DARE </a:t>
            </a:r>
            <a:r>
              <a:rPr lang="en-US" sz="20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collaboratory</a:t>
            </a: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and the IAS HIV Cure Industry Collaboration Group (ICG).</a:t>
            </a:r>
            <a:endParaRPr lang="en-US" sz="20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844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Blank Presentation">
      <a:majorFont>
        <a:latin typeface="Helvetica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53384</TotalTime>
  <Words>532</Words>
  <Application>Microsoft Office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Helvetica</vt:lpstr>
      <vt:lpstr>Calibri</vt:lpstr>
      <vt:lpstr>ＭＳ Ｐゴシック</vt:lpstr>
      <vt:lpstr>Arial Unicode MS</vt:lpstr>
      <vt:lpstr>Blank Presentation</vt:lpstr>
      <vt:lpstr>HIV Curative Strategies: Key Research Priorities</vt:lpstr>
      <vt:lpstr>HIV/AIDS Curative Treatment: “Shock and Kill” Strategies</vt:lpstr>
      <vt:lpstr>HIV/AIDS Curative Treatment: “Shock and Kill” Assays</vt:lpstr>
      <vt:lpstr>HIV Curative Strategy Assays:  Viral Outgrowth Assays</vt:lpstr>
      <vt:lpstr>HIV Curative Strategy Assays:  Cytotoxic T-cell Killing Assay</vt:lpstr>
      <vt:lpstr>VeraTag Proteomics Platform</vt:lpstr>
      <vt:lpstr>HIV/AIDS Curative Treatment Efforts  at Monogram Biosciences</vt:lpstr>
    </vt:vector>
  </TitlesOfParts>
  <Company>GCKWG-H3C4D-K2W8F-Y6XXW-FT7M6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Johnston, David</dc:creator>
  <cp:lastModifiedBy>Volpe, Joseph</cp:lastModifiedBy>
  <cp:revision>1478</cp:revision>
  <dcterms:created xsi:type="dcterms:W3CDTF">2011-03-15T20:13:40Z</dcterms:created>
  <dcterms:modified xsi:type="dcterms:W3CDTF">2015-04-16T21:52:35Z</dcterms:modified>
</cp:coreProperties>
</file>